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427" r:id="rId3"/>
    <p:sldId id="433" r:id="rId4"/>
    <p:sldId id="434" r:id="rId5"/>
    <p:sldId id="435" r:id="rId6"/>
    <p:sldId id="428" r:id="rId7"/>
    <p:sldId id="436" r:id="rId8"/>
    <p:sldId id="282" r:id="rId9"/>
    <p:sldId id="423" r:id="rId10"/>
    <p:sldId id="422" r:id="rId11"/>
    <p:sldId id="429" r:id="rId12"/>
    <p:sldId id="425" r:id="rId13"/>
    <p:sldId id="430" r:id="rId14"/>
    <p:sldId id="431" r:id="rId15"/>
    <p:sldId id="424" r:id="rId16"/>
    <p:sldId id="426" r:id="rId17"/>
    <p:sldId id="270" r:id="rId18"/>
  </p:sldIdLst>
  <p:sldSz cx="18288000" cy="10287000"/>
  <p:notesSz cx="6858000" cy="9144000"/>
  <p:embeddedFontLst>
    <p:embeddedFont>
      <p:font typeface="Segoe UI" panose="020B0502040204020203" pitchFamily="34" charset="0"/>
      <p:regular r:id="rId20"/>
      <p:bold r:id="rId21"/>
      <p:italic r:id="rId22"/>
      <p:boldItalic r:id="rId23"/>
    </p:embeddedFont>
    <p:embeddedFont>
      <p:font typeface="Wingdings 2" panose="05020102010507070707" pitchFamily="18" charset="2"/>
      <p:regular r:id="rId24"/>
    </p:embeddedFont>
  </p:embeddedFontLst>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423"/>
    <a:srgbClr val="1F409A"/>
    <a:srgbClr val="393E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5" autoAdjust="0"/>
    <p:restoredTop sz="94646" autoAdjust="0"/>
  </p:normalViewPr>
  <p:slideViewPr>
    <p:cSldViewPr>
      <p:cViewPr varScale="1">
        <p:scale>
          <a:sx n="55" d="100"/>
          <a:sy n="55" d="100"/>
        </p:scale>
        <p:origin x="667"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gif>
</file>

<file path=ppt/media/image14.jpeg>
</file>

<file path=ppt/media/image15.jpeg>
</file>

<file path=ppt/media/image16.jpeg>
</file>

<file path=ppt/media/image17.png>
</file>

<file path=ppt/media/image18.jpeg>
</file>

<file path=ppt/media/image19.png>
</file>

<file path=ppt/media/image2.pn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svg>
</file>

<file path=ppt/media/image4.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973649-E68F-7547-B3E6-410CA33DFD23}" type="datetimeFigureOut">
              <a:t>03/15/2025</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F9DA84-3FF9-FB45-98BD-20A27889F2B0}" type="slidenum">
              <a:t>‹#›</a:t>
            </a:fld>
            <a:endParaRPr lang="en-VN"/>
          </a:p>
        </p:txBody>
      </p:sp>
    </p:spTree>
    <p:extLst>
      <p:ext uri="{BB962C8B-B14F-4D97-AF65-F5344CB8AC3E}">
        <p14:creationId xmlns:p14="http://schemas.microsoft.com/office/powerpoint/2010/main" val="4179312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2</a:t>
            </a:fld>
            <a:endParaRPr lang="en-US"/>
          </a:p>
        </p:txBody>
      </p:sp>
    </p:spTree>
    <p:extLst>
      <p:ext uri="{BB962C8B-B14F-4D97-AF65-F5344CB8AC3E}">
        <p14:creationId xmlns:p14="http://schemas.microsoft.com/office/powerpoint/2010/main" val="2713630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BEA2E5-7DBC-7AEA-6561-31E02CEA16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E29AA6-2EAA-4435-3F2A-061423C76E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54629A-9697-19CE-CDF2-F4347F8BE3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2F8BCE-68EE-4855-F8F4-51B179E13E3F}"/>
              </a:ext>
            </a:extLst>
          </p:cNvPr>
          <p:cNvSpPr>
            <a:spLocks noGrp="1"/>
          </p:cNvSpPr>
          <p:nvPr>
            <p:ph type="sldNum" sz="quarter" idx="5"/>
          </p:nvPr>
        </p:nvSpPr>
        <p:spPr/>
        <p:txBody>
          <a:bodyPr/>
          <a:lstStyle/>
          <a:p>
            <a:fld id="{24F9DA84-3FF9-FB45-98BD-20A27889F2B0}" type="slidenum">
              <a:rPr lang="en-US" smtClean="0"/>
              <a:t>5</a:t>
            </a:fld>
            <a:endParaRPr lang="en-US"/>
          </a:p>
        </p:txBody>
      </p:sp>
    </p:spTree>
    <p:extLst>
      <p:ext uri="{BB962C8B-B14F-4D97-AF65-F5344CB8AC3E}">
        <p14:creationId xmlns:p14="http://schemas.microsoft.com/office/powerpoint/2010/main" val="920746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7</a:t>
            </a:fld>
            <a:endParaRPr lang="en-US"/>
          </a:p>
        </p:txBody>
      </p:sp>
    </p:spTree>
    <p:extLst>
      <p:ext uri="{BB962C8B-B14F-4D97-AF65-F5344CB8AC3E}">
        <p14:creationId xmlns:p14="http://schemas.microsoft.com/office/powerpoint/2010/main" val="2915099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F9DA84-3FF9-FB45-98BD-20A27889F2B0}" type="slidenum">
              <a:rPr lang="en-US" smtClean="0"/>
              <a:t>9</a:t>
            </a:fld>
            <a:endParaRPr lang="en-US"/>
          </a:p>
        </p:txBody>
      </p:sp>
    </p:spTree>
    <p:extLst>
      <p:ext uri="{BB962C8B-B14F-4D97-AF65-F5344CB8AC3E}">
        <p14:creationId xmlns:p14="http://schemas.microsoft.com/office/powerpoint/2010/main" val="421751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6.jpeg"/><Relationship Id="rId2" Type="http://schemas.openxmlformats.org/officeDocument/2006/relationships/image" Target="../media/image14.jpe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6.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jpeg"/><Relationship Id="rId4" Type="http://schemas.openxmlformats.org/officeDocument/2006/relationships/image" Target="../media/image7.pn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9.jpe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gif"/><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6C0F"/>
        </a:solidFill>
        <a:effectLst/>
      </p:bgPr>
    </p:bg>
    <p:spTree>
      <p:nvGrpSpPr>
        <p:cNvPr id="1" name=""/>
        <p:cNvGrpSpPr/>
        <p:nvPr/>
      </p:nvGrpSpPr>
      <p:grpSpPr>
        <a:xfrm>
          <a:off x="0" y="0"/>
          <a:ext cx="0" cy="0"/>
          <a:chOff x="0" y="0"/>
          <a:chExt cx="0" cy="0"/>
        </a:xfrm>
      </p:grpSpPr>
      <p:sp>
        <p:nvSpPr>
          <p:cNvPr id="2" name="Freeform 2"/>
          <p:cNvSpPr/>
          <p:nvPr/>
        </p:nvSpPr>
        <p:spPr>
          <a:xfrm>
            <a:off x="0" y="975195"/>
            <a:ext cx="4450490" cy="8914306"/>
          </a:xfrm>
          <a:custGeom>
            <a:avLst/>
            <a:gdLst/>
            <a:ahLst/>
            <a:cxnLst/>
            <a:rect l="l" t="t" r="r" b="b"/>
            <a:pathLst>
              <a:path w="4450490" h="8914306">
                <a:moveTo>
                  <a:pt x="0" y="0"/>
                </a:moveTo>
                <a:lnTo>
                  <a:pt x="4450490" y="0"/>
                </a:lnTo>
                <a:lnTo>
                  <a:pt x="4450490" y="8914306"/>
                </a:lnTo>
                <a:lnTo>
                  <a:pt x="0" y="8914306"/>
                </a:lnTo>
                <a:lnTo>
                  <a:pt x="0" y="0"/>
                </a:lnTo>
                <a:close/>
              </a:path>
            </a:pathLst>
          </a:custGeom>
          <a:blipFill>
            <a:blip r:embed="rId2"/>
            <a:stretch>
              <a:fillRect/>
            </a:stretch>
          </a:blipFill>
        </p:spPr>
        <p:txBody>
          <a:bodyPr/>
          <a:lstStyle/>
          <a:p>
            <a:endParaRPr lang="en-US"/>
          </a:p>
        </p:txBody>
      </p:sp>
      <p:sp>
        <p:nvSpPr>
          <p:cNvPr id="3" name="Freeform 3"/>
          <p:cNvSpPr/>
          <p:nvPr/>
        </p:nvSpPr>
        <p:spPr>
          <a:xfrm>
            <a:off x="30480" y="981869"/>
            <a:ext cx="4460621" cy="8986231"/>
          </a:xfrm>
          <a:custGeom>
            <a:avLst/>
            <a:gdLst/>
            <a:ahLst/>
            <a:cxnLst/>
            <a:rect l="l" t="t" r="r" b="b"/>
            <a:pathLst>
              <a:path w="4460621" h="8986231">
                <a:moveTo>
                  <a:pt x="0" y="0"/>
                </a:moveTo>
                <a:lnTo>
                  <a:pt x="4460621" y="0"/>
                </a:lnTo>
                <a:lnTo>
                  <a:pt x="4460621" y="8986231"/>
                </a:lnTo>
                <a:lnTo>
                  <a:pt x="0" y="8986231"/>
                </a:lnTo>
                <a:lnTo>
                  <a:pt x="0" y="0"/>
                </a:lnTo>
                <a:close/>
              </a:path>
            </a:pathLst>
          </a:custGeom>
          <a:blipFill>
            <a:blip r:embed="rId3"/>
            <a:stretch>
              <a:fillRect r="-4967"/>
            </a:stretch>
          </a:blipFill>
        </p:spPr>
        <p:txBody>
          <a:bodyPr/>
          <a:lstStyle/>
          <a:p>
            <a:endParaRPr lang="en-US"/>
          </a:p>
        </p:txBody>
      </p:sp>
      <p:sp>
        <p:nvSpPr>
          <p:cNvPr id="4" name="Freeform 4"/>
          <p:cNvSpPr/>
          <p:nvPr/>
        </p:nvSpPr>
        <p:spPr>
          <a:xfrm>
            <a:off x="0" y="9635852"/>
            <a:ext cx="18288000" cy="762840"/>
          </a:xfrm>
          <a:custGeom>
            <a:avLst/>
            <a:gdLst/>
            <a:ahLst/>
            <a:cxnLst/>
            <a:rect l="l" t="t" r="r" b="b"/>
            <a:pathLst>
              <a:path w="18288000" h="762840">
                <a:moveTo>
                  <a:pt x="0" y="0"/>
                </a:moveTo>
                <a:lnTo>
                  <a:pt x="18288000" y="0"/>
                </a:lnTo>
                <a:lnTo>
                  <a:pt x="18288000" y="762840"/>
                </a:lnTo>
                <a:lnTo>
                  <a:pt x="0" y="762840"/>
                </a:lnTo>
                <a:lnTo>
                  <a:pt x="0" y="0"/>
                </a:lnTo>
                <a:close/>
              </a:path>
            </a:pathLst>
          </a:custGeom>
          <a:blipFill>
            <a:blip r:embed="rId4"/>
            <a:stretch>
              <a:fillRect t="-6937" b="-6937"/>
            </a:stretch>
          </a:blipFill>
        </p:spPr>
        <p:txBody>
          <a:bodyPr/>
          <a:lstStyle/>
          <a:p>
            <a:endParaRPr lang="en-US"/>
          </a:p>
        </p:txBody>
      </p:sp>
      <p:sp>
        <p:nvSpPr>
          <p:cNvPr id="5" name="Freeform 5"/>
          <p:cNvSpPr/>
          <p:nvPr/>
        </p:nvSpPr>
        <p:spPr>
          <a:xfrm>
            <a:off x="9601200" y="468488"/>
            <a:ext cx="2590800" cy="2165818"/>
          </a:xfrm>
          <a:custGeom>
            <a:avLst/>
            <a:gdLst/>
            <a:ahLst/>
            <a:cxnLst/>
            <a:rect l="l" t="t" r="r" b="b"/>
            <a:pathLst>
              <a:path w="3628048" h="3292539">
                <a:moveTo>
                  <a:pt x="0" y="0"/>
                </a:moveTo>
                <a:lnTo>
                  <a:pt x="3628049" y="0"/>
                </a:lnTo>
                <a:lnTo>
                  <a:pt x="3628049" y="3292539"/>
                </a:lnTo>
                <a:lnTo>
                  <a:pt x="0" y="3292539"/>
                </a:lnTo>
                <a:lnTo>
                  <a:pt x="0" y="0"/>
                </a:lnTo>
                <a:close/>
              </a:path>
            </a:pathLst>
          </a:custGeom>
          <a:blipFill>
            <a:blip r:embed="rId5"/>
            <a:stretch>
              <a:fillRect/>
            </a:stretch>
          </a:blipFill>
        </p:spPr>
        <p:txBody>
          <a:bodyPr/>
          <a:lstStyle/>
          <a:p>
            <a:endParaRPr lang="en-US" b="1">
              <a:latin typeface="+mj-lt"/>
            </a:endParaRPr>
          </a:p>
        </p:txBody>
      </p:sp>
      <p:sp>
        <p:nvSpPr>
          <p:cNvPr id="6" name="TextBox 6"/>
          <p:cNvSpPr txBox="1"/>
          <p:nvPr/>
        </p:nvSpPr>
        <p:spPr>
          <a:xfrm>
            <a:off x="4038600" y="2634306"/>
            <a:ext cx="14005165" cy="2649956"/>
          </a:xfrm>
          <a:prstGeom prst="rect">
            <a:avLst/>
          </a:prstGeom>
        </p:spPr>
        <p:txBody>
          <a:bodyPr lIns="0" tIns="0" rIns="0" bIns="0" rtlCol="0" anchor="t">
            <a:spAutoFit/>
          </a:bodyPr>
          <a:lstStyle/>
          <a:p>
            <a:pPr algn="ctr">
              <a:lnSpc>
                <a:spcPct val="130000"/>
              </a:lnSpc>
            </a:pPr>
            <a:r>
              <a:rPr lang="en-US" sz="3400" b="1" dirty="0">
                <a:solidFill>
                  <a:srgbClr val="F5FFFB"/>
                </a:solidFill>
                <a:latin typeface="+mj-lt"/>
                <a:ea typeface="Arial Unicode Bold"/>
                <a:cs typeface="Arial Unicode Bold"/>
                <a:sym typeface="Arial Unicode Bold"/>
              </a:rPr>
              <a:t>THỰC TẬP CNTT 5: TRIỂN KHAI ỨNG DỤNG AI, IoT</a:t>
            </a:r>
          </a:p>
          <a:p>
            <a:pPr algn="ctr">
              <a:lnSpc>
                <a:spcPct val="130000"/>
              </a:lnSpc>
            </a:pPr>
            <a:r>
              <a:rPr lang="en-US" sz="3400" b="1" dirty="0">
                <a:solidFill>
                  <a:srgbClr val="F5FFFB"/>
                </a:solidFill>
                <a:latin typeface="+mj-lt"/>
                <a:ea typeface="Arial Unicode Bold"/>
                <a:cs typeface="Arial Unicode Bold"/>
                <a:sym typeface="Arial Unicode Bold"/>
              </a:rPr>
              <a:t>GIỚI THIỆU VỀ HỌC PHẦN</a:t>
            </a:r>
          </a:p>
          <a:p>
            <a:pPr algn="ctr">
              <a:lnSpc>
                <a:spcPct val="130000"/>
              </a:lnSpc>
            </a:pPr>
            <a:r>
              <a:rPr lang="en-US" sz="3400" b="1" dirty="0">
                <a:solidFill>
                  <a:srgbClr val="F5FFFB"/>
                </a:solidFill>
                <a:latin typeface="+mj-lt"/>
                <a:ea typeface="Arial Unicode Bold"/>
                <a:cs typeface="Arial Unicode Bold"/>
                <a:sym typeface="Arial Unicode Bold"/>
              </a:rPr>
              <a:t>ĐỀ TÀI: ỨNG DỤNG MÃ QR CODE TRONG HỆ THỐNG ĐIỂM DANH SINH VIÊN</a:t>
            </a:r>
          </a:p>
        </p:txBody>
      </p:sp>
      <p:pic>
        <p:nvPicPr>
          <p:cNvPr id="8" name="Picture 7">
            <a:extLst>
              <a:ext uri="{FF2B5EF4-FFF2-40B4-BE49-F238E27FC236}">
                <a16:creationId xmlns:a16="http://schemas.microsoft.com/office/drawing/2014/main" id="{C82DBF24-E1C3-E117-BC08-D0C7AE5FA7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sp>
        <p:nvSpPr>
          <p:cNvPr id="7" name="TextBox 6">
            <a:extLst>
              <a:ext uri="{FF2B5EF4-FFF2-40B4-BE49-F238E27FC236}">
                <a16:creationId xmlns:a16="http://schemas.microsoft.com/office/drawing/2014/main" id="{59127CA0-246B-904F-5285-DA4F325F4F9E}"/>
              </a:ext>
            </a:extLst>
          </p:cNvPr>
          <p:cNvSpPr txBox="1"/>
          <p:nvPr/>
        </p:nvSpPr>
        <p:spPr>
          <a:xfrm>
            <a:off x="5281127" y="6553020"/>
            <a:ext cx="2040337" cy="774507"/>
          </a:xfrm>
          <a:prstGeom prst="rect">
            <a:avLst/>
          </a:prstGeom>
          <a:noFill/>
        </p:spPr>
        <p:txBody>
          <a:bodyPr wrap="square" rtlCol="0">
            <a:spAutoFit/>
          </a:bodyPr>
          <a:lstStyle/>
          <a:p>
            <a:pPr>
              <a:lnSpc>
                <a:spcPts val="5967"/>
              </a:lnSpc>
            </a:pP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Nhóm</a:t>
            </a:r>
            <a:r>
              <a:rPr lang="vi-VN" sz="32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1:</a:t>
            </a:r>
          </a:p>
        </p:txBody>
      </p:sp>
      <p:sp>
        <p:nvSpPr>
          <p:cNvPr id="9" name="TextBox 8">
            <a:extLst>
              <a:ext uri="{FF2B5EF4-FFF2-40B4-BE49-F238E27FC236}">
                <a16:creationId xmlns:a16="http://schemas.microsoft.com/office/drawing/2014/main" id="{1FBEC862-8211-A100-3A47-4F1EED2DAA8D}"/>
              </a:ext>
            </a:extLst>
          </p:cNvPr>
          <p:cNvSpPr txBox="1"/>
          <p:nvPr/>
        </p:nvSpPr>
        <p:spPr>
          <a:xfrm>
            <a:off x="5281127" y="5152502"/>
            <a:ext cx="12496800" cy="1532279"/>
          </a:xfrm>
          <a:prstGeom prst="rect">
            <a:avLst/>
          </a:prstGeom>
          <a:noFill/>
        </p:spPr>
        <p:txBody>
          <a:bodyPr wrap="square" rtlCol="0">
            <a:spAutoFit/>
          </a:bodyPr>
          <a:lstStyle/>
          <a:p>
            <a:pPr>
              <a:lnSpc>
                <a:spcPts val="5967"/>
              </a:lnSpc>
            </a:pP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Giảng</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viên</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hướng</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dẫn</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a:t>
            </a:r>
            <a:r>
              <a:rPr lang="vi-VN" sz="3200" dirty="0" err="1">
                <a:solidFill>
                  <a:srgbClr val="F5FFFB"/>
                </a:solidFill>
                <a:latin typeface="Arial" panose="020B0604020202020204" pitchFamily="34" charset="0"/>
                <a:ea typeface="Arial Unicode Bold"/>
                <a:cs typeface="Arial" panose="020B0604020202020204" pitchFamily="34" charset="0"/>
                <a:sym typeface="Arial Unicode Bold"/>
              </a:rPr>
              <a:t>ThS</a:t>
            </a:r>
            <a:r>
              <a:rPr lang="vi-VN" sz="3200" dirty="0">
                <a:solidFill>
                  <a:srgbClr val="F5FFFB"/>
                </a:solidFill>
                <a:latin typeface="Arial" panose="020B0604020202020204" pitchFamily="34" charset="0"/>
                <a:ea typeface="Arial Unicode Bold"/>
                <a:cs typeface="Arial" panose="020B0604020202020204" pitchFamily="34" charset="0"/>
                <a:sym typeface="Arial Unicode Bold"/>
              </a:rPr>
              <a:t>.</a:t>
            </a: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Lê Trung Hiếu</a:t>
            </a:r>
          </a:p>
          <a:p>
            <a:pPr>
              <a:lnSpc>
                <a:spcPts val="5967"/>
              </a:lnSpc>
            </a:pP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                                      Ks. Nguyễn Thái Khánh</a:t>
            </a:r>
          </a:p>
        </p:txBody>
      </p:sp>
      <p:sp>
        <p:nvSpPr>
          <p:cNvPr id="10" name="TextBox 9">
            <a:extLst>
              <a:ext uri="{FF2B5EF4-FFF2-40B4-BE49-F238E27FC236}">
                <a16:creationId xmlns:a16="http://schemas.microsoft.com/office/drawing/2014/main" id="{1D78FC6B-309C-CDE9-A094-9BA7100279E6}"/>
              </a:ext>
            </a:extLst>
          </p:cNvPr>
          <p:cNvSpPr txBox="1"/>
          <p:nvPr/>
        </p:nvSpPr>
        <p:spPr>
          <a:xfrm>
            <a:off x="7321464" y="6553020"/>
            <a:ext cx="6225073" cy="3082832"/>
          </a:xfrm>
          <a:prstGeom prst="rect">
            <a:avLst/>
          </a:prstGeom>
          <a:noFill/>
        </p:spPr>
        <p:txBody>
          <a:bodyPr wrap="square" rtlCol="0">
            <a:spAutoFit/>
          </a:bodyPr>
          <a:lstStyle/>
          <a:p>
            <a:pPr>
              <a:lnSpc>
                <a:spcPts val="5967"/>
              </a:lnSpc>
            </a:pP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Hoàng Mạnh Linh    </a:t>
            </a:r>
          </a:p>
          <a:p>
            <a:pPr>
              <a:lnSpc>
                <a:spcPts val="5967"/>
              </a:lnSpc>
            </a:pP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Nguyễn Nam </a:t>
            </a:r>
            <a:r>
              <a:rPr lang="en-US" sz="3200" dirty="0" err="1">
                <a:solidFill>
                  <a:srgbClr val="F5FFFB"/>
                </a:solidFill>
                <a:latin typeface="Arial" panose="020B0604020202020204" pitchFamily="34" charset="0"/>
                <a:ea typeface="Arial Unicode Bold"/>
                <a:cs typeface="Arial" panose="020B0604020202020204" pitchFamily="34" charset="0"/>
                <a:sym typeface="Arial Unicode Bold"/>
              </a:rPr>
              <a:t>Hưng</a:t>
            </a:r>
            <a:endParaRPr lang="en-US" sz="3200" dirty="0">
              <a:solidFill>
                <a:srgbClr val="F5FFFB"/>
              </a:solidFill>
              <a:latin typeface="Arial" panose="020B0604020202020204" pitchFamily="34" charset="0"/>
              <a:ea typeface="Arial Unicode Bold"/>
              <a:cs typeface="Arial" panose="020B0604020202020204" pitchFamily="34" charset="0"/>
              <a:sym typeface="Arial Unicode Bold"/>
            </a:endParaRPr>
          </a:p>
          <a:p>
            <a:pPr>
              <a:lnSpc>
                <a:spcPts val="5967"/>
              </a:lnSpc>
            </a:pP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Đào Đức Mạnh</a:t>
            </a:r>
          </a:p>
          <a:p>
            <a:pPr>
              <a:lnSpc>
                <a:spcPts val="5967"/>
              </a:lnSpc>
            </a:pPr>
            <a:r>
              <a:rPr lang="en-US" sz="3200" dirty="0">
                <a:solidFill>
                  <a:srgbClr val="F5FFFB"/>
                </a:solidFill>
                <a:latin typeface="Arial" panose="020B0604020202020204" pitchFamily="34" charset="0"/>
                <a:ea typeface="Arial Unicode Bold"/>
                <a:cs typeface="Arial" panose="020B0604020202020204" pitchFamily="34" charset="0"/>
                <a:sym typeface="Arial Unicode Bold"/>
              </a:rPr>
              <a:t>Cao Văn Huy</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11AE1-6E1A-9A6A-7C13-B3357D70375E}"/>
            </a:ext>
          </a:extLst>
        </p:cNvPr>
        <p:cNvGrpSpPr/>
        <p:nvPr/>
      </p:nvGrpSpPr>
      <p:grpSpPr>
        <a:xfrm>
          <a:off x="0" y="0"/>
          <a:ext cx="0" cy="0"/>
          <a:chOff x="0" y="0"/>
          <a:chExt cx="0" cy="0"/>
        </a:xfrm>
      </p:grpSpPr>
      <p:pic>
        <p:nvPicPr>
          <p:cNvPr id="15" name="Picture 6" descr="What is Python Coding? | Juni Learning">
            <a:extLst>
              <a:ext uri="{FF2B5EF4-FFF2-40B4-BE49-F238E27FC236}">
                <a16:creationId xmlns:a16="http://schemas.microsoft.com/office/drawing/2014/main" id="{A2F26E34-26F3-0000-9075-1355E02106D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1251" y="4108904"/>
            <a:ext cx="2791694" cy="279169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2">
            <a:extLst>
              <a:ext uri="{FF2B5EF4-FFF2-40B4-BE49-F238E27FC236}">
                <a16:creationId xmlns:a16="http://schemas.microsoft.com/office/drawing/2014/main" id="{C6A6D934-53D1-7A45-FC49-49CE9AAB4325}"/>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7A33697D-1814-483F-062B-AA19D1C31F31}"/>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60B29764-13BA-5708-0FBF-F283E3A1D8B4}"/>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37423"/>
                </a:solidFill>
                <a:cs typeface="Arial"/>
              </a:rPr>
              <a:t>PHƯƠNG PHÁP THỰC HIỆN</a:t>
            </a:r>
          </a:p>
        </p:txBody>
      </p:sp>
      <p:pic>
        <p:nvPicPr>
          <p:cNvPr id="208" name="Picture 207" descr="Dai Nam [PPT] Template 15.png">
            <a:extLst>
              <a:ext uri="{FF2B5EF4-FFF2-40B4-BE49-F238E27FC236}">
                <a16:creationId xmlns:a16="http://schemas.microsoft.com/office/drawing/2014/main" id="{BA19468E-B92F-DE8F-4C67-F0CCE009326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Content Placeholder 2">
            <a:extLst>
              <a:ext uri="{FF2B5EF4-FFF2-40B4-BE49-F238E27FC236}">
                <a16:creationId xmlns:a16="http://schemas.microsoft.com/office/drawing/2014/main" id="{FB3F8F93-3942-C56E-4346-6A89347DE7DF}"/>
              </a:ext>
            </a:extLst>
          </p:cNvPr>
          <p:cNvSpPr txBox="1">
            <a:spLocks/>
          </p:cNvSpPr>
          <p:nvPr/>
        </p:nvSpPr>
        <p:spPr>
          <a:xfrm>
            <a:off x="332232" y="3620153"/>
            <a:ext cx="2906623" cy="68202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6900" indent="0" algn="ctr">
              <a:buFont typeface="Arial" pitchFamily="34" charset="0"/>
              <a:buNone/>
            </a:pPr>
            <a:r>
              <a:rPr lang="en-US" b="1" dirty="0" err="1">
                <a:cs typeface="Segoe UI" panose="020B0502040204020203" pitchFamily="34" charset="0"/>
              </a:rPr>
              <a:t>Phần</a:t>
            </a:r>
            <a:r>
              <a:rPr lang="en-US" b="1" dirty="0">
                <a:cs typeface="Segoe UI" panose="020B0502040204020203" pitchFamily="34" charset="0"/>
              </a:rPr>
              <a:t> </a:t>
            </a:r>
            <a:r>
              <a:rPr lang="en-US" b="1" dirty="0" err="1">
                <a:cs typeface="Segoe UI" panose="020B0502040204020203" pitchFamily="34" charset="0"/>
              </a:rPr>
              <a:t>cứng</a:t>
            </a:r>
            <a:endParaRPr lang="en-US" b="1" dirty="0">
              <a:cs typeface="Segoe UI" panose="020B0502040204020203" pitchFamily="34" charset="0"/>
            </a:endParaRPr>
          </a:p>
        </p:txBody>
      </p:sp>
      <p:pic>
        <p:nvPicPr>
          <p:cNvPr id="6" name="Picture 2" descr="Hình ảnh Laptop Icon PNG, Vector, PSD, và biểu tượng để tải về miễn phí |  pngtree">
            <a:extLst>
              <a:ext uri="{FF2B5EF4-FFF2-40B4-BE49-F238E27FC236}">
                <a16:creationId xmlns:a16="http://schemas.microsoft.com/office/drawing/2014/main" id="{D08BE477-7C21-B50C-20A5-B6BE54AD13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2232" y="4165345"/>
            <a:ext cx="2906623" cy="29066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MongoDB | LinkedIn">
            <a:extLst>
              <a:ext uri="{FF2B5EF4-FFF2-40B4-BE49-F238E27FC236}">
                <a16:creationId xmlns:a16="http://schemas.microsoft.com/office/drawing/2014/main" id="{5A596B55-EA09-43FE-DAB1-318C8A0FC5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48388" y="4438070"/>
            <a:ext cx="2361172" cy="2361172"/>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a:extLst>
              <a:ext uri="{FF2B5EF4-FFF2-40B4-BE49-F238E27FC236}">
                <a16:creationId xmlns:a16="http://schemas.microsoft.com/office/drawing/2014/main" id="{91A0893E-12F1-0DFD-AD31-023282372F52}"/>
              </a:ext>
            </a:extLst>
          </p:cNvPr>
          <p:cNvSpPr txBox="1">
            <a:spLocks/>
          </p:cNvSpPr>
          <p:nvPr/>
        </p:nvSpPr>
        <p:spPr>
          <a:xfrm>
            <a:off x="332232" y="6872039"/>
            <a:ext cx="2849992" cy="792068"/>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Font typeface="Wingdings 2" charset="2"/>
              <a:buNone/>
            </a:pPr>
            <a:r>
              <a:rPr lang="en-US" dirty="0">
                <a:solidFill>
                  <a:schemeClr val="tx1"/>
                </a:solidFill>
                <a:cs typeface="Segoe UI" panose="020B0502040204020203" pitchFamily="34" charset="0"/>
              </a:rPr>
              <a:t>Laptop </a:t>
            </a:r>
            <a:r>
              <a:rPr lang="en-US" dirty="0" err="1">
                <a:solidFill>
                  <a:schemeClr val="tx1"/>
                </a:solidFill>
                <a:cs typeface="Segoe UI" panose="020B0502040204020203" pitchFamily="34" charset="0"/>
              </a:rPr>
              <a:t>chạy</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ứng</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dụng</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tạo</a:t>
            </a:r>
            <a:r>
              <a:rPr lang="en-US" dirty="0">
                <a:solidFill>
                  <a:schemeClr val="tx1"/>
                </a:solidFill>
                <a:cs typeface="Segoe UI" panose="020B0502040204020203" pitchFamily="34" charset="0"/>
              </a:rPr>
              <a:t> QR </a:t>
            </a:r>
          </a:p>
        </p:txBody>
      </p:sp>
      <p:sp>
        <p:nvSpPr>
          <p:cNvPr id="10" name="Content Placeholder 2">
            <a:extLst>
              <a:ext uri="{FF2B5EF4-FFF2-40B4-BE49-F238E27FC236}">
                <a16:creationId xmlns:a16="http://schemas.microsoft.com/office/drawing/2014/main" id="{E0569F03-66A0-EDBD-D99D-78DC9F1326DA}"/>
              </a:ext>
            </a:extLst>
          </p:cNvPr>
          <p:cNvSpPr txBox="1">
            <a:spLocks/>
          </p:cNvSpPr>
          <p:nvPr/>
        </p:nvSpPr>
        <p:spPr>
          <a:xfrm>
            <a:off x="6956183" y="6957817"/>
            <a:ext cx="2788445" cy="682020"/>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Font typeface="Wingdings 2" charset="2"/>
              <a:buNone/>
            </a:pPr>
            <a:r>
              <a:rPr lang="en-US" dirty="0">
                <a:solidFill>
                  <a:schemeClr val="tx1"/>
                </a:solidFill>
                <a:cs typeface="Segoe UI" panose="020B0502040204020203" pitchFamily="34" charset="0"/>
              </a:rPr>
              <a:t>Python </a:t>
            </a:r>
            <a:r>
              <a:rPr lang="en-US" dirty="0" err="1">
                <a:solidFill>
                  <a:schemeClr val="tx1"/>
                </a:solidFill>
                <a:cs typeface="Segoe UI" panose="020B0502040204020203" pitchFamily="34" charset="0"/>
              </a:rPr>
              <a:t>và</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các</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thư</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viện</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tạo</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giao</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diện</a:t>
            </a:r>
            <a:endParaRPr lang="en-US" dirty="0">
              <a:solidFill>
                <a:schemeClr val="tx1"/>
              </a:solidFill>
              <a:cs typeface="Segoe UI" panose="020B0502040204020203" pitchFamily="34" charset="0"/>
            </a:endParaRPr>
          </a:p>
        </p:txBody>
      </p:sp>
      <p:sp>
        <p:nvSpPr>
          <p:cNvPr id="11" name="Title 7">
            <a:extLst>
              <a:ext uri="{FF2B5EF4-FFF2-40B4-BE49-F238E27FC236}">
                <a16:creationId xmlns:a16="http://schemas.microsoft.com/office/drawing/2014/main" id="{3E363D18-9A0A-CD73-5D63-AF0FFF74DC67}"/>
              </a:ext>
            </a:extLst>
          </p:cNvPr>
          <p:cNvSpPr txBox="1">
            <a:spLocks/>
          </p:cNvSpPr>
          <p:nvPr/>
        </p:nvSpPr>
        <p:spPr>
          <a:xfrm>
            <a:off x="0" y="2248626"/>
            <a:ext cx="10424806" cy="97045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err="1">
                <a:latin typeface="+mn-lt"/>
                <a:cs typeface="Segoe UI" panose="020B0502040204020203" pitchFamily="34" charset="0"/>
              </a:rPr>
              <a:t>Công</a:t>
            </a:r>
            <a:r>
              <a:rPr lang="en-US" b="1" dirty="0">
                <a:latin typeface="+mn-lt"/>
                <a:cs typeface="Segoe UI" panose="020B0502040204020203" pitchFamily="34" charset="0"/>
              </a:rPr>
              <a:t> </a:t>
            </a:r>
            <a:r>
              <a:rPr lang="en-US" b="1" dirty="0" err="1">
                <a:latin typeface="+mn-lt"/>
                <a:cs typeface="Segoe UI" panose="020B0502040204020203" pitchFamily="34" charset="0"/>
              </a:rPr>
              <a:t>nghệ</a:t>
            </a:r>
            <a:r>
              <a:rPr lang="en-US" b="1" dirty="0">
                <a:latin typeface="+mn-lt"/>
                <a:cs typeface="Segoe UI" panose="020B0502040204020203" pitchFamily="34" charset="0"/>
              </a:rPr>
              <a:t> </a:t>
            </a:r>
            <a:r>
              <a:rPr lang="en-US" b="1" dirty="0" err="1">
                <a:latin typeface="+mn-lt"/>
                <a:cs typeface="Segoe UI" panose="020B0502040204020203" pitchFamily="34" charset="0"/>
              </a:rPr>
              <a:t>sử</a:t>
            </a:r>
            <a:r>
              <a:rPr lang="en-US" b="1" dirty="0">
                <a:latin typeface="+mn-lt"/>
                <a:cs typeface="Segoe UI" panose="020B0502040204020203" pitchFamily="34" charset="0"/>
              </a:rPr>
              <a:t> </a:t>
            </a:r>
            <a:r>
              <a:rPr lang="en-US" b="1" dirty="0" err="1">
                <a:latin typeface="+mn-lt"/>
                <a:cs typeface="Segoe UI" panose="020B0502040204020203" pitchFamily="34" charset="0"/>
              </a:rPr>
              <a:t>dụng</a:t>
            </a:r>
            <a:endParaRPr lang="en-US" b="1" dirty="0">
              <a:latin typeface="+mn-lt"/>
              <a:cs typeface="Segoe UI" panose="020B0502040204020203" pitchFamily="34" charset="0"/>
            </a:endParaRPr>
          </a:p>
        </p:txBody>
      </p:sp>
      <p:sp>
        <p:nvSpPr>
          <p:cNvPr id="12" name="Content Placeholder 2">
            <a:extLst>
              <a:ext uri="{FF2B5EF4-FFF2-40B4-BE49-F238E27FC236}">
                <a16:creationId xmlns:a16="http://schemas.microsoft.com/office/drawing/2014/main" id="{361B0C44-88BD-3DE0-1E10-932FA2E5DE53}"/>
              </a:ext>
            </a:extLst>
          </p:cNvPr>
          <p:cNvSpPr txBox="1">
            <a:spLocks/>
          </p:cNvSpPr>
          <p:nvPr/>
        </p:nvSpPr>
        <p:spPr>
          <a:xfrm>
            <a:off x="3275663" y="6957817"/>
            <a:ext cx="2906623" cy="682020"/>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Font typeface="Wingdings 2" charset="2"/>
              <a:buNone/>
            </a:pPr>
            <a:r>
              <a:rPr lang="en-US" dirty="0" err="1">
                <a:solidFill>
                  <a:schemeClr val="tx1"/>
                </a:solidFill>
                <a:cs typeface="Segoe UI" panose="020B0502040204020203" pitchFamily="34" charset="0"/>
              </a:rPr>
              <a:t>Ứng</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dụng</a:t>
            </a:r>
            <a:r>
              <a:rPr lang="en-US" dirty="0">
                <a:solidFill>
                  <a:schemeClr val="tx1"/>
                </a:solidFill>
                <a:cs typeface="Segoe UI" panose="020B0502040204020203" pitchFamily="34" charset="0"/>
              </a:rPr>
              <a:t> MongoDB </a:t>
            </a:r>
            <a:r>
              <a:rPr lang="en-US" dirty="0" err="1">
                <a:solidFill>
                  <a:schemeClr val="tx1"/>
                </a:solidFill>
                <a:cs typeface="Segoe UI" panose="020B0502040204020203" pitchFamily="34" charset="0"/>
              </a:rPr>
              <a:t>lưu</a:t>
            </a:r>
            <a:r>
              <a:rPr lang="en-US" dirty="0">
                <a:solidFill>
                  <a:schemeClr val="tx1"/>
                </a:solidFill>
                <a:cs typeface="Segoe UI" panose="020B0502040204020203" pitchFamily="34" charset="0"/>
              </a:rPr>
              <a:t> </a:t>
            </a:r>
            <a:r>
              <a:rPr lang="en-US" dirty="0" err="1">
                <a:solidFill>
                  <a:schemeClr val="tx1"/>
                </a:solidFill>
                <a:cs typeface="Segoe UI" panose="020B0502040204020203" pitchFamily="34" charset="0"/>
              </a:rPr>
              <a:t>trữ</a:t>
            </a:r>
            <a:r>
              <a:rPr lang="en-US" dirty="0">
                <a:solidFill>
                  <a:schemeClr val="tx1"/>
                </a:solidFill>
                <a:cs typeface="Segoe UI" panose="020B0502040204020203" pitchFamily="34" charset="0"/>
              </a:rPr>
              <a:t> CSDL</a:t>
            </a:r>
          </a:p>
        </p:txBody>
      </p:sp>
      <p:sp>
        <p:nvSpPr>
          <p:cNvPr id="13" name="Content Placeholder 2">
            <a:extLst>
              <a:ext uri="{FF2B5EF4-FFF2-40B4-BE49-F238E27FC236}">
                <a16:creationId xmlns:a16="http://schemas.microsoft.com/office/drawing/2014/main" id="{F0F23B61-A285-7CE0-E8D9-787F84198423}"/>
              </a:ext>
            </a:extLst>
          </p:cNvPr>
          <p:cNvSpPr txBox="1">
            <a:spLocks/>
          </p:cNvSpPr>
          <p:nvPr/>
        </p:nvSpPr>
        <p:spPr>
          <a:xfrm>
            <a:off x="3275663" y="3620153"/>
            <a:ext cx="2906623" cy="68202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Font typeface="Wingdings 2" charset="2"/>
              <a:buNone/>
            </a:pPr>
            <a:r>
              <a:rPr lang="en-US" sz="3200" b="1" dirty="0" err="1">
                <a:solidFill>
                  <a:schemeClr val="tx1"/>
                </a:solidFill>
                <a:cs typeface="Segoe UI" panose="020B0502040204020203" pitchFamily="34" charset="0"/>
              </a:rPr>
              <a:t>Phần</a:t>
            </a:r>
            <a:r>
              <a:rPr lang="en-US" sz="3200" b="1" dirty="0">
                <a:solidFill>
                  <a:schemeClr val="tx1"/>
                </a:solidFill>
                <a:cs typeface="Segoe UI" panose="020B0502040204020203" pitchFamily="34" charset="0"/>
              </a:rPr>
              <a:t> </a:t>
            </a:r>
            <a:r>
              <a:rPr lang="en-US" sz="3200" b="1" dirty="0" err="1">
                <a:solidFill>
                  <a:schemeClr val="tx1"/>
                </a:solidFill>
                <a:cs typeface="Segoe UI" panose="020B0502040204020203" pitchFamily="34" charset="0"/>
              </a:rPr>
              <a:t>mềm</a:t>
            </a:r>
            <a:endParaRPr lang="en-US" sz="3200" b="1" dirty="0">
              <a:solidFill>
                <a:schemeClr val="tx1"/>
              </a:solidFill>
              <a:cs typeface="Segoe UI" panose="020B0502040204020203" pitchFamily="34" charset="0"/>
            </a:endParaRPr>
          </a:p>
        </p:txBody>
      </p:sp>
      <p:sp>
        <p:nvSpPr>
          <p:cNvPr id="14" name="Content Placeholder 2">
            <a:extLst>
              <a:ext uri="{FF2B5EF4-FFF2-40B4-BE49-F238E27FC236}">
                <a16:creationId xmlns:a16="http://schemas.microsoft.com/office/drawing/2014/main" id="{E4651619-4523-C67A-A290-6540072CE294}"/>
              </a:ext>
            </a:extLst>
          </p:cNvPr>
          <p:cNvSpPr txBox="1">
            <a:spLocks/>
          </p:cNvSpPr>
          <p:nvPr/>
        </p:nvSpPr>
        <p:spPr>
          <a:xfrm>
            <a:off x="6364225" y="3611873"/>
            <a:ext cx="3972363" cy="682020"/>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gn="ctr">
              <a:buFont typeface="Wingdings 2" charset="2"/>
              <a:buNone/>
            </a:pPr>
            <a:r>
              <a:rPr lang="en-US" sz="3200" b="1" dirty="0" err="1">
                <a:solidFill>
                  <a:schemeClr val="tx1"/>
                </a:solidFill>
                <a:cs typeface="Segoe UI" panose="020B0502040204020203" pitchFamily="34" charset="0"/>
              </a:rPr>
              <a:t>Ngôn</a:t>
            </a:r>
            <a:r>
              <a:rPr lang="en-US" sz="3200" b="1" dirty="0">
                <a:solidFill>
                  <a:schemeClr val="tx1"/>
                </a:solidFill>
                <a:cs typeface="Segoe UI" panose="020B0502040204020203" pitchFamily="34" charset="0"/>
              </a:rPr>
              <a:t> </a:t>
            </a:r>
            <a:r>
              <a:rPr lang="en-US" sz="3200" b="1" dirty="0" err="1">
                <a:solidFill>
                  <a:schemeClr val="tx1"/>
                </a:solidFill>
                <a:cs typeface="Segoe UI" panose="020B0502040204020203" pitchFamily="34" charset="0"/>
              </a:rPr>
              <a:t>ngữ</a:t>
            </a:r>
            <a:r>
              <a:rPr lang="en-US" sz="3200" b="1" dirty="0">
                <a:solidFill>
                  <a:schemeClr val="tx1"/>
                </a:solidFill>
                <a:cs typeface="Segoe UI" panose="020B0502040204020203" pitchFamily="34" charset="0"/>
              </a:rPr>
              <a:t> </a:t>
            </a:r>
            <a:r>
              <a:rPr lang="en-US" sz="3200" b="1" dirty="0" err="1">
                <a:solidFill>
                  <a:schemeClr val="tx1"/>
                </a:solidFill>
                <a:cs typeface="Segoe UI" panose="020B0502040204020203" pitchFamily="34" charset="0"/>
              </a:rPr>
              <a:t>lập</a:t>
            </a:r>
            <a:r>
              <a:rPr lang="en-US" sz="3200" b="1" dirty="0">
                <a:solidFill>
                  <a:schemeClr val="tx1"/>
                </a:solidFill>
                <a:cs typeface="Segoe UI" panose="020B0502040204020203" pitchFamily="34" charset="0"/>
              </a:rPr>
              <a:t> </a:t>
            </a:r>
            <a:r>
              <a:rPr lang="en-US" sz="3200" b="1" dirty="0" err="1">
                <a:solidFill>
                  <a:schemeClr val="tx1"/>
                </a:solidFill>
                <a:cs typeface="Segoe UI" panose="020B0502040204020203" pitchFamily="34" charset="0"/>
              </a:rPr>
              <a:t>trình</a:t>
            </a:r>
            <a:endParaRPr lang="en-US" sz="3200" b="1" dirty="0">
              <a:solidFill>
                <a:schemeClr val="tx1"/>
              </a:solidFill>
              <a:cs typeface="Segoe UI" panose="020B0502040204020203" pitchFamily="34" charset="0"/>
            </a:endParaRPr>
          </a:p>
        </p:txBody>
      </p:sp>
      <p:sp>
        <p:nvSpPr>
          <p:cNvPr id="16" name="Title 1">
            <a:extLst>
              <a:ext uri="{FF2B5EF4-FFF2-40B4-BE49-F238E27FC236}">
                <a16:creationId xmlns:a16="http://schemas.microsoft.com/office/drawing/2014/main" id="{87532CBF-044D-BFB9-9461-4CE3BBFA1A16}"/>
              </a:ext>
            </a:extLst>
          </p:cNvPr>
          <p:cNvSpPr txBox="1">
            <a:spLocks/>
          </p:cNvSpPr>
          <p:nvPr/>
        </p:nvSpPr>
        <p:spPr>
          <a:xfrm>
            <a:off x="10764849" y="2198468"/>
            <a:ext cx="6786142" cy="1158947"/>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err="1">
                <a:latin typeface="+mn-lt"/>
                <a:cs typeface="Segoe UI" panose="020B0502040204020203" pitchFamily="34" charset="0"/>
              </a:rPr>
              <a:t>Một</a:t>
            </a:r>
            <a:r>
              <a:rPr lang="en-US" b="1" dirty="0">
                <a:latin typeface="+mn-lt"/>
                <a:cs typeface="Segoe UI" panose="020B0502040204020203" pitchFamily="34" charset="0"/>
              </a:rPr>
              <a:t> </a:t>
            </a:r>
            <a:r>
              <a:rPr lang="en-US" b="1" dirty="0" err="1">
                <a:latin typeface="+mn-lt"/>
                <a:cs typeface="Segoe UI" panose="020B0502040204020203" pitchFamily="34" charset="0"/>
              </a:rPr>
              <a:t>số</a:t>
            </a:r>
            <a:r>
              <a:rPr lang="en-US" b="1" dirty="0">
                <a:latin typeface="+mn-lt"/>
                <a:cs typeface="Segoe UI" panose="020B0502040204020203" pitchFamily="34" charset="0"/>
              </a:rPr>
              <a:t> </a:t>
            </a:r>
            <a:r>
              <a:rPr lang="en-US" b="1" dirty="0" err="1">
                <a:latin typeface="+mn-lt"/>
                <a:cs typeface="Segoe UI" panose="020B0502040204020203" pitchFamily="34" charset="0"/>
              </a:rPr>
              <a:t>thư</a:t>
            </a:r>
            <a:r>
              <a:rPr lang="en-US" b="1" dirty="0">
                <a:latin typeface="+mn-lt"/>
                <a:cs typeface="Segoe UI" panose="020B0502040204020203" pitchFamily="34" charset="0"/>
              </a:rPr>
              <a:t> </a:t>
            </a:r>
            <a:r>
              <a:rPr lang="en-US" b="1" dirty="0" err="1">
                <a:latin typeface="+mn-lt"/>
                <a:cs typeface="Segoe UI" panose="020B0502040204020203" pitchFamily="34" charset="0"/>
              </a:rPr>
              <a:t>viện</a:t>
            </a:r>
            <a:r>
              <a:rPr lang="en-US" b="1" dirty="0">
                <a:latin typeface="+mn-lt"/>
                <a:cs typeface="Segoe UI" panose="020B0502040204020203" pitchFamily="34" charset="0"/>
              </a:rPr>
              <a:t> </a:t>
            </a:r>
            <a:r>
              <a:rPr lang="en-US" b="1" dirty="0" err="1">
                <a:latin typeface="+mn-lt"/>
                <a:cs typeface="Segoe UI" panose="020B0502040204020203" pitchFamily="34" charset="0"/>
              </a:rPr>
              <a:t>được</a:t>
            </a:r>
            <a:r>
              <a:rPr lang="en-US" b="1" dirty="0">
                <a:latin typeface="+mn-lt"/>
                <a:cs typeface="Segoe UI" panose="020B0502040204020203" pitchFamily="34" charset="0"/>
              </a:rPr>
              <a:t> </a:t>
            </a:r>
            <a:r>
              <a:rPr lang="en-US" b="1" dirty="0" err="1">
                <a:latin typeface="+mn-lt"/>
                <a:cs typeface="Segoe UI" panose="020B0502040204020203" pitchFamily="34" charset="0"/>
              </a:rPr>
              <a:t>sử</a:t>
            </a:r>
            <a:r>
              <a:rPr lang="en-US" b="1" dirty="0">
                <a:latin typeface="+mn-lt"/>
                <a:cs typeface="Segoe UI" panose="020B0502040204020203" pitchFamily="34" charset="0"/>
              </a:rPr>
              <a:t> </a:t>
            </a:r>
            <a:r>
              <a:rPr lang="en-US" b="1" dirty="0" err="1">
                <a:latin typeface="+mn-lt"/>
                <a:cs typeface="Segoe UI" panose="020B0502040204020203" pitchFamily="34" charset="0"/>
              </a:rPr>
              <a:t>dụng</a:t>
            </a:r>
            <a:endParaRPr lang="en-US" b="1" dirty="0">
              <a:latin typeface="+mn-lt"/>
              <a:cs typeface="Segoe UI" panose="020B0502040204020203" pitchFamily="34" charset="0"/>
            </a:endParaRPr>
          </a:p>
        </p:txBody>
      </p:sp>
      <p:sp>
        <p:nvSpPr>
          <p:cNvPr id="17" name="Content Placeholder 2">
            <a:extLst>
              <a:ext uri="{FF2B5EF4-FFF2-40B4-BE49-F238E27FC236}">
                <a16:creationId xmlns:a16="http://schemas.microsoft.com/office/drawing/2014/main" id="{109E04DC-98FF-6D39-5704-3B4F9A2096DE}"/>
              </a:ext>
            </a:extLst>
          </p:cNvPr>
          <p:cNvSpPr txBox="1">
            <a:spLocks/>
          </p:cNvSpPr>
          <p:nvPr/>
        </p:nvSpPr>
        <p:spPr>
          <a:xfrm>
            <a:off x="10739858" y="3429503"/>
            <a:ext cx="6811133" cy="526987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cs typeface="Segoe UI" panose="020B0502040204020203" pitchFamily="34" charset="0"/>
              </a:rPr>
              <a:t>Tkinter</a:t>
            </a:r>
            <a:r>
              <a:rPr lang="en-US" dirty="0">
                <a:cs typeface="Segoe UI" panose="020B0502040204020203" pitchFamily="34" charset="0"/>
              </a:rPr>
              <a:t> </a:t>
            </a:r>
            <a:r>
              <a:rPr lang="en-US" dirty="0" err="1">
                <a:cs typeface="Segoe UI" panose="020B0502040204020203" pitchFamily="34" charset="0"/>
              </a:rPr>
              <a:t>và</a:t>
            </a:r>
            <a:r>
              <a:rPr lang="en-US" dirty="0">
                <a:cs typeface="Segoe UI" panose="020B0502040204020203" pitchFamily="34" charset="0"/>
              </a:rPr>
              <a:t> </a:t>
            </a:r>
            <a:r>
              <a:rPr lang="en-US" dirty="0" err="1">
                <a:cs typeface="Segoe UI" panose="020B0502040204020203" pitchFamily="34" charset="0"/>
              </a:rPr>
              <a:t>ttk</a:t>
            </a:r>
            <a:r>
              <a:rPr lang="en-US" dirty="0">
                <a:cs typeface="Segoe UI" panose="020B0502040204020203" pitchFamily="34" charset="0"/>
              </a:rPr>
              <a:t> </a:t>
            </a:r>
          </a:p>
          <a:p>
            <a:r>
              <a:rPr lang="en-US" dirty="0">
                <a:cs typeface="Segoe UI" panose="020B0502040204020203" pitchFamily="34" charset="0"/>
              </a:rPr>
              <a:t>Pillow (PIL)</a:t>
            </a:r>
          </a:p>
          <a:p>
            <a:r>
              <a:rPr lang="en-US" dirty="0" err="1">
                <a:cs typeface="Segoe UI" panose="020B0502040204020203" pitchFamily="34" charset="0"/>
              </a:rPr>
              <a:t>Qrcode</a:t>
            </a:r>
            <a:endParaRPr lang="en-US" dirty="0">
              <a:cs typeface="Segoe UI" panose="020B0502040204020203" pitchFamily="34" charset="0"/>
            </a:endParaRPr>
          </a:p>
          <a:p>
            <a:r>
              <a:rPr lang="en-US" dirty="0" err="1">
                <a:cs typeface="Segoe UI" panose="020B0502040204020203" pitchFamily="34" charset="0"/>
              </a:rPr>
              <a:t>Amtplib</a:t>
            </a:r>
            <a:r>
              <a:rPr lang="en-US" dirty="0">
                <a:cs typeface="Segoe UI" panose="020B0502040204020203" pitchFamily="34" charset="0"/>
              </a:rPr>
              <a:t> </a:t>
            </a:r>
            <a:r>
              <a:rPr lang="en-US" dirty="0" err="1">
                <a:cs typeface="Segoe UI" panose="020B0502040204020203" pitchFamily="34" charset="0"/>
              </a:rPr>
              <a:t>và</a:t>
            </a:r>
            <a:r>
              <a:rPr lang="en-US" dirty="0">
                <a:cs typeface="Segoe UI" panose="020B0502040204020203" pitchFamily="34" charset="0"/>
              </a:rPr>
              <a:t> email (MIME) modules</a:t>
            </a:r>
          </a:p>
          <a:p>
            <a:r>
              <a:rPr lang="en-US" dirty="0">
                <a:cs typeface="Segoe UI" panose="020B0502040204020203" pitchFamily="34" charset="0"/>
              </a:rPr>
              <a:t>Flask</a:t>
            </a:r>
          </a:p>
          <a:p>
            <a:r>
              <a:rPr lang="en-US" dirty="0">
                <a:cs typeface="Segoe UI" panose="020B0502040204020203" pitchFamily="34" charset="0"/>
              </a:rPr>
              <a:t>Threading</a:t>
            </a:r>
          </a:p>
          <a:p>
            <a:r>
              <a:rPr lang="en-US" dirty="0" err="1">
                <a:cs typeface="Segoe UI" panose="020B0502040204020203" pitchFamily="34" charset="0"/>
              </a:rPr>
              <a:t>Uuid</a:t>
            </a:r>
            <a:endParaRPr lang="en-US" dirty="0">
              <a:cs typeface="Segoe UI" panose="020B0502040204020203" pitchFamily="34" charset="0"/>
            </a:endParaRPr>
          </a:p>
          <a:p>
            <a:r>
              <a:rPr lang="en-US" dirty="0">
                <a:cs typeface="Segoe UI" panose="020B0502040204020203" pitchFamily="34" charset="0"/>
              </a:rPr>
              <a:t>Socket</a:t>
            </a:r>
          </a:p>
        </p:txBody>
      </p:sp>
    </p:spTree>
    <p:extLst>
      <p:ext uri="{BB962C8B-B14F-4D97-AF65-F5344CB8AC3E}">
        <p14:creationId xmlns:p14="http://schemas.microsoft.com/office/powerpoint/2010/main" val="406194554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1000"/>
                                  </p:stCondLst>
                                  <p:childTnLst>
                                    <p:set>
                                      <p:cBhvr>
                                        <p:cTn id="22" dur="1" fill="hold">
                                          <p:stCondLst>
                                            <p:cond delay="0"/>
                                          </p:stCondLst>
                                        </p:cTn>
                                        <p:tgtEl>
                                          <p:spTgt spid="15"/>
                                        </p:tgtEl>
                                        <p:attrNameLst>
                                          <p:attrName>style.visibility</p:attrName>
                                        </p:attrNameLst>
                                      </p:cBhvr>
                                      <p:to>
                                        <p:strVal val="visible"/>
                                      </p:to>
                                    </p:set>
                                    <p:animEffect transition="in" filter="wheel(1)">
                                      <p:cBhvr>
                                        <p:cTn id="23" dur="500"/>
                                        <p:tgtEl>
                                          <p:spTgt spid="15"/>
                                        </p:tgtEl>
                                      </p:cBhvr>
                                    </p:animEffect>
                                  </p:childTnLst>
                                </p:cTn>
                              </p:par>
                              <p:par>
                                <p:cTn id="24" presetID="21" presetClass="entr" presetSubtype="1"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heel(1)">
                                      <p:cBhvr>
                                        <p:cTn id="26" dur="500"/>
                                        <p:tgtEl>
                                          <p:spTgt spid="6"/>
                                        </p:tgtEl>
                                      </p:cBhvr>
                                    </p:animEffect>
                                  </p:childTnLst>
                                </p:cTn>
                              </p:par>
                              <p:par>
                                <p:cTn id="27" presetID="21" presetClass="entr" presetSubtype="1" fill="hold" nodeType="withEffect">
                                  <p:stCondLst>
                                    <p:cond delay="500"/>
                                  </p:stCondLst>
                                  <p:childTnLst>
                                    <p:set>
                                      <p:cBhvr>
                                        <p:cTn id="28" dur="1" fill="hold">
                                          <p:stCondLst>
                                            <p:cond delay="0"/>
                                          </p:stCondLst>
                                        </p:cTn>
                                        <p:tgtEl>
                                          <p:spTgt spid="7"/>
                                        </p:tgtEl>
                                        <p:attrNameLst>
                                          <p:attrName>style.visibility</p:attrName>
                                        </p:attrNameLst>
                                      </p:cBhvr>
                                      <p:to>
                                        <p:strVal val="visible"/>
                                      </p:to>
                                    </p:set>
                                    <p:animEffect transition="in" filter="wheel(1)">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100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5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barn(inVertical)">
                                      <p:cBhvr>
                                        <p:cTn id="49" dur="500"/>
                                        <p:tgtEl>
                                          <p:spTgt spid="16"/>
                                        </p:tgtEl>
                                      </p:cBhvr>
                                    </p:animEffect>
                                  </p:childTnLst>
                                </p:cTn>
                              </p:par>
                            </p:childTnLst>
                          </p:cTn>
                        </p:par>
                        <p:par>
                          <p:cTn id="50" fill="hold">
                            <p:stCondLst>
                              <p:cond delay="500"/>
                            </p:stCondLst>
                            <p:childTnLst>
                              <p:par>
                                <p:cTn id="51" presetID="14" presetClass="entr" presetSubtype="10"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randombar(horizontal)">
                                      <p:cBhvr>
                                        <p:cTn id="53"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p:bldP spid="12" grpId="0"/>
      <p:bldP spid="13" grpId="0"/>
      <p:bldP spid="14" grpId="0"/>
      <p:bldP spid="16" grpId="0"/>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568F4-D1A2-3FF5-4146-A0B301B9E43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9822C04-7B9D-DA84-9578-2102020C8807}"/>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A841C301-01B3-7085-EA48-733EDDE86778}"/>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CEAD1E85-F426-4331-BD05-C12F20CB0D73}"/>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QUY TRÌNH HOẠT ĐỘNG</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37B7783-62DD-19C0-B7BD-3D529082DEE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1034" name="Picture 10" descr="Mã QR – Wikipedia tiếng Việt">
            <a:extLst>
              <a:ext uri="{FF2B5EF4-FFF2-40B4-BE49-F238E27FC236}">
                <a16:creationId xmlns:a16="http://schemas.microsoft.com/office/drawing/2014/main" id="{DF45CD8F-2AAD-279F-3DBC-D2B320A4E6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5071" y="2621228"/>
            <a:ext cx="2362023" cy="236202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ffice database&quot; Icon - Download for free – Iconduck">
            <a:extLst>
              <a:ext uri="{FF2B5EF4-FFF2-40B4-BE49-F238E27FC236}">
                <a16:creationId xmlns:a16="http://schemas.microsoft.com/office/drawing/2014/main" id="{A22F27B0-CE40-40BE-E0B7-C5552B316B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65743" y="2554249"/>
            <a:ext cx="2450692" cy="255094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F20D68A2-8EEF-39AB-399D-12B546BDA9A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077530" y="2938339"/>
            <a:ext cx="2171517" cy="1628637"/>
          </a:xfrm>
          <a:prstGeom prst="rect">
            <a:avLst/>
          </a:prstGeom>
          <a:noFill/>
          <a:extLst>
            <a:ext uri="{909E8E84-426E-40DD-AFC4-6F175D3DCCD1}">
              <a14:hiddenFill xmlns:a14="http://schemas.microsoft.com/office/drawing/2010/main">
                <a:solidFill>
                  <a:srgbClr val="FFFFFF"/>
                </a:solidFill>
              </a14:hiddenFill>
            </a:ext>
          </a:extLst>
        </p:spPr>
      </p:pic>
      <p:sp>
        <p:nvSpPr>
          <p:cNvPr id="39" name="Arrow: Down 38">
            <a:extLst>
              <a:ext uri="{FF2B5EF4-FFF2-40B4-BE49-F238E27FC236}">
                <a16:creationId xmlns:a16="http://schemas.microsoft.com/office/drawing/2014/main" id="{D9F617CC-1FE5-F2BD-1EC6-6BD93355C838}"/>
              </a:ext>
            </a:extLst>
          </p:cNvPr>
          <p:cNvSpPr/>
          <p:nvPr/>
        </p:nvSpPr>
        <p:spPr>
          <a:xfrm rot="16200000">
            <a:off x="8552795" y="3533473"/>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Arrow: Down 39">
            <a:extLst>
              <a:ext uri="{FF2B5EF4-FFF2-40B4-BE49-F238E27FC236}">
                <a16:creationId xmlns:a16="http://schemas.microsoft.com/office/drawing/2014/main" id="{BB34CD64-3AEC-B758-694D-185275470770}"/>
              </a:ext>
            </a:extLst>
          </p:cNvPr>
          <p:cNvSpPr/>
          <p:nvPr/>
        </p:nvSpPr>
        <p:spPr>
          <a:xfrm rot="16200000">
            <a:off x="13799454" y="3438345"/>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40" name="Picture 16" descr="Nhóm Người Dùng-biểu Tượng-miễn Phí Biểu Tượng Miễn Phí Tải Về">
            <a:extLst>
              <a:ext uri="{FF2B5EF4-FFF2-40B4-BE49-F238E27FC236}">
                <a16:creationId xmlns:a16="http://schemas.microsoft.com/office/drawing/2014/main" id="{F0C7C828-C2E5-3678-B1EE-2F04B1A1717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049804" y="2758161"/>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a:extLst>
              <a:ext uri="{FF2B5EF4-FFF2-40B4-BE49-F238E27FC236}">
                <a16:creationId xmlns:a16="http://schemas.microsoft.com/office/drawing/2014/main" id="{5C155AE3-70DE-F956-168F-9847F0FAD860}"/>
              </a:ext>
            </a:extLst>
          </p:cNvPr>
          <p:cNvPicPr>
            <a:picLocks noChangeAspect="1"/>
          </p:cNvPicPr>
          <p:nvPr/>
        </p:nvPicPr>
        <p:blipFill>
          <a:blip r:embed="rId9"/>
          <a:srcRect l="5555" t="44933" r="4914" b="32789"/>
          <a:stretch/>
        </p:blipFill>
        <p:spPr>
          <a:xfrm>
            <a:off x="14352856" y="6766727"/>
            <a:ext cx="3095929" cy="1711932"/>
          </a:xfrm>
          <a:prstGeom prst="rect">
            <a:avLst/>
          </a:prstGeom>
        </p:spPr>
      </p:pic>
      <p:sp>
        <p:nvSpPr>
          <p:cNvPr id="43" name="Arrow: Down 42">
            <a:extLst>
              <a:ext uri="{FF2B5EF4-FFF2-40B4-BE49-F238E27FC236}">
                <a16:creationId xmlns:a16="http://schemas.microsoft.com/office/drawing/2014/main" id="{8F85D9AF-45A7-03F8-D9F9-5D50FBE6835A}"/>
              </a:ext>
            </a:extLst>
          </p:cNvPr>
          <p:cNvSpPr/>
          <p:nvPr/>
        </p:nvSpPr>
        <p:spPr>
          <a:xfrm>
            <a:off x="15658505" y="5309997"/>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Arrow: Down 43">
            <a:extLst>
              <a:ext uri="{FF2B5EF4-FFF2-40B4-BE49-F238E27FC236}">
                <a16:creationId xmlns:a16="http://schemas.microsoft.com/office/drawing/2014/main" id="{FFE794ED-F2CB-6D24-A026-780DDAC8EC72}"/>
              </a:ext>
            </a:extLst>
          </p:cNvPr>
          <p:cNvSpPr/>
          <p:nvPr/>
        </p:nvSpPr>
        <p:spPr>
          <a:xfrm rot="16200000">
            <a:off x="3744751" y="3438345"/>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42" name="Picture 18" descr="Bạn có biết : máy chủ là gì? sever là gì? - Thiết kế web Keyweb.vn">
            <a:extLst>
              <a:ext uri="{FF2B5EF4-FFF2-40B4-BE49-F238E27FC236}">
                <a16:creationId xmlns:a16="http://schemas.microsoft.com/office/drawing/2014/main" id="{B3FF8132-AE83-59F1-F0F3-77DAA7AF5E7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16233" y="6246766"/>
            <a:ext cx="3521524" cy="2610958"/>
          </a:xfrm>
          <a:prstGeom prst="rect">
            <a:avLst/>
          </a:prstGeom>
          <a:noFill/>
          <a:extLst>
            <a:ext uri="{909E8E84-426E-40DD-AFC4-6F175D3DCCD1}">
              <a14:hiddenFill xmlns:a14="http://schemas.microsoft.com/office/drawing/2010/main">
                <a:solidFill>
                  <a:srgbClr val="FFFFFF"/>
                </a:solidFill>
              </a14:hiddenFill>
            </a:ext>
          </a:extLst>
        </p:spPr>
      </p:pic>
      <p:sp>
        <p:nvSpPr>
          <p:cNvPr id="45" name="Arrow: Down 44">
            <a:extLst>
              <a:ext uri="{FF2B5EF4-FFF2-40B4-BE49-F238E27FC236}">
                <a16:creationId xmlns:a16="http://schemas.microsoft.com/office/drawing/2014/main" id="{A7853479-7207-9C03-6B9D-7C12C198AF9D}"/>
              </a:ext>
            </a:extLst>
          </p:cNvPr>
          <p:cNvSpPr/>
          <p:nvPr/>
        </p:nvSpPr>
        <p:spPr>
          <a:xfrm rot="5400000">
            <a:off x="13350395" y="7250696"/>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AutoShape 20" descr="Online Dashboard Icons - Free SVG &amp; PNG Online Dashboard Images - Noun  Project">
            <a:extLst>
              <a:ext uri="{FF2B5EF4-FFF2-40B4-BE49-F238E27FC236}">
                <a16:creationId xmlns:a16="http://schemas.microsoft.com/office/drawing/2014/main" id="{58EF4E4E-72CE-E4B9-27BD-DC1DDB2B8F3D}"/>
              </a:ext>
            </a:extLst>
          </p:cNvPr>
          <p:cNvSpPr>
            <a:spLocks noChangeAspect="1" noChangeArrowheads="1"/>
          </p:cNvSpPr>
          <p:nvPr/>
        </p:nvSpPr>
        <p:spPr bwMode="auto">
          <a:xfrm>
            <a:off x="8019890" y="4019390"/>
            <a:ext cx="2724310" cy="272431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46" name="Picture 22" descr="Online Dashboard Icons - Free SVG &amp; PNG Online Dashboard Images - Noun  Project">
            <a:extLst>
              <a:ext uri="{FF2B5EF4-FFF2-40B4-BE49-F238E27FC236}">
                <a16:creationId xmlns:a16="http://schemas.microsoft.com/office/drawing/2014/main" id="{193A9D73-3E96-54B5-BBFB-E662DDDC979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3400" y="6404886"/>
            <a:ext cx="2856905" cy="2856905"/>
          </a:xfrm>
          <a:prstGeom prst="rect">
            <a:avLst/>
          </a:prstGeom>
          <a:noFill/>
          <a:extLst>
            <a:ext uri="{909E8E84-426E-40DD-AFC4-6F175D3DCCD1}">
              <a14:hiddenFill xmlns:a14="http://schemas.microsoft.com/office/drawing/2010/main">
                <a:solidFill>
                  <a:srgbClr val="FFFFFF"/>
                </a:solidFill>
              </a14:hiddenFill>
            </a:ext>
          </a:extLst>
        </p:spPr>
      </p:pic>
      <p:sp>
        <p:nvSpPr>
          <p:cNvPr id="47" name="Arrow: Down 46">
            <a:extLst>
              <a:ext uri="{FF2B5EF4-FFF2-40B4-BE49-F238E27FC236}">
                <a16:creationId xmlns:a16="http://schemas.microsoft.com/office/drawing/2014/main" id="{4FD1E2F4-E664-F877-05F6-E420D86FB5ED}"/>
              </a:ext>
            </a:extLst>
          </p:cNvPr>
          <p:cNvSpPr/>
          <p:nvPr/>
        </p:nvSpPr>
        <p:spPr>
          <a:xfrm rot="5400000">
            <a:off x="8431144" y="7231312"/>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26" name="Picture 2" descr="Hình ảnh Còi Báo động PNG, Vector, PSD, và biểu tượng để tải về miễn phí |  pngtree">
            <a:extLst>
              <a:ext uri="{FF2B5EF4-FFF2-40B4-BE49-F238E27FC236}">
                <a16:creationId xmlns:a16="http://schemas.microsoft.com/office/drawing/2014/main" id="{9C8BB355-0293-5AEB-D7C3-27F7D482B04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393120" y="6482602"/>
            <a:ext cx="2375122" cy="2375122"/>
          </a:xfrm>
          <a:prstGeom prst="rect">
            <a:avLst/>
          </a:prstGeom>
          <a:noFill/>
          <a:extLst>
            <a:ext uri="{909E8E84-426E-40DD-AFC4-6F175D3DCCD1}">
              <a14:hiddenFill xmlns:a14="http://schemas.microsoft.com/office/drawing/2010/main">
                <a:solidFill>
                  <a:srgbClr val="FFFFFF"/>
                </a:solidFill>
              </a14:hiddenFill>
            </a:ext>
          </a:extLst>
        </p:spPr>
      </p:pic>
      <p:sp>
        <p:nvSpPr>
          <p:cNvPr id="4" name="Arrow: Down 3">
            <a:extLst>
              <a:ext uri="{FF2B5EF4-FFF2-40B4-BE49-F238E27FC236}">
                <a16:creationId xmlns:a16="http://schemas.microsoft.com/office/drawing/2014/main" id="{991515CC-C5A5-8210-ED7A-6F1F3E6D192C}"/>
              </a:ext>
            </a:extLst>
          </p:cNvPr>
          <p:cNvSpPr/>
          <p:nvPr/>
        </p:nvSpPr>
        <p:spPr>
          <a:xfrm rot="5400000">
            <a:off x="4053207" y="7278782"/>
            <a:ext cx="484632" cy="78276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9709564"/>
      </p:ext>
    </p:extLst>
  </p:cSld>
  <p:clrMapOvr>
    <a:masterClrMapping/>
  </p:clrMapOvr>
  <mc:AlternateContent xmlns:mc="http://schemas.openxmlformats.org/markup-compatibility/2006" xmlns:p14="http://schemas.microsoft.com/office/powerpoint/2010/main">
    <mc:Choice Requires="p14">
      <p:transition spd="slow">
        <p14:wheelReverse spokes="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42FAA-13E9-3052-47AD-1960EB67CB6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CBC0B2C-5793-B7CE-44E7-5583A9D842F0}"/>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9D979132-8565-B358-B37D-3C8A8F1733F7}"/>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237B7ED7-D895-81B5-B2D2-A1C51A775583}"/>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GIAO DIỆN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F56A398-F149-2481-9372-98191A04393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6" name="Picture 5">
            <a:extLst>
              <a:ext uri="{FF2B5EF4-FFF2-40B4-BE49-F238E27FC236}">
                <a16:creationId xmlns:a16="http://schemas.microsoft.com/office/drawing/2014/main" id="{5DACD6C1-B1BC-47F8-3573-3728B8ED1E43}"/>
              </a:ext>
            </a:extLst>
          </p:cNvPr>
          <p:cNvPicPr>
            <a:picLocks noChangeAspect="1"/>
          </p:cNvPicPr>
          <p:nvPr/>
        </p:nvPicPr>
        <p:blipFill>
          <a:blip r:embed="rId5"/>
          <a:srcRect l="14045" t="7520" r="42483" b="20632"/>
          <a:stretch/>
        </p:blipFill>
        <p:spPr>
          <a:xfrm>
            <a:off x="1143000" y="2705100"/>
            <a:ext cx="6705600" cy="5416490"/>
          </a:xfrm>
          <a:prstGeom prst="rect">
            <a:avLst/>
          </a:prstGeom>
        </p:spPr>
      </p:pic>
      <p:pic>
        <p:nvPicPr>
          <p:cNvPr id="8" name="Picture 7">
            <a:extLst>
              <a:ext uri="{FF2B5EF4-FFF2-40B4-BE49-F238E27FC236}">
                <a16:creationId xmlns:a16="http://schemas.microsoft.com/office/drawing/2014/main" id="{F4A42C5F-4A26-A193-D544-6092FF12F57B}"/>
              </a:ext>
            </a:extLst>
          </p:cNvPr>
          <p:cNvPicPr>
            <a:picLocks noChangeAspect="1"/>
          </p:cNvPicPr>
          <p:nvPr/>
        </p:nvPicPr>
        <p:blipFill>
          <a:blip r:embed="rId6"/>
          <a:srcRect l="22562" r="21256"/>
          <a:stretch/>
        </p:blipFill>
        <p:spPr>
          <a:xfrm>
            <a:off x="8153400" y="2121060"/>
            <a:ext cx="7957385" cy="7077075"/>
          </a:xfrm>
          <a:prstGeom prst="rect">
            <a:avLst/>
          </a:prstGeom>
        </p:spPr>
      </p:pic>
    </p:spTree>
    <p:extLst>
      <p:ext uri="{BB962C8B-B14F-4D97-AF65-F5344CB8AC3E}">
        <p14:creationId xmlns:p14="http://schemas.microsoft.com/office/powerpoint/2010/main" val="3541087726"/>
      </p:ext>
    </p:extLst>
  </p:cSld>
  <p:clrMapOvr>
    <a:masterClrMapping/>
  </p:clrMapOvr>
  <p:transition spd="slow">
    <p:blinds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070AB1-1BF3-CA62-6D0D-BA7DF973336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E75D51E-A04C-BB95-F0C1-ECDD686F9897}"/>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5591FE90-C37B-3690-7D24-E6B116F8A17A}"/>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5BC57AD5-AA44-505E-10C6-CF1D8EEA4BA9}"/>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GIAO DIỆN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0B951D00-9C05-400A-A7C1-88BA8A13199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5" name="Picture 4">
            <a:extLst>
              <a:ext uri="{FF2B5EF4-FFF2-40B4-BE49-F238E27FC236}">
                <a16:creationId xmlns:a16="http://schemas.microsoft.com/office/drawing/2014/main" id="{230E790B-1135-91BA-C334-202FCBCB1231}"/>
              </a:ext>
            </a:extLst>
          </p:cNvPr>
          <p:cNvPicPr>
            <a:picLocks noChangeAspect="1"/>
          </p:cNvPicPr>
          <p:nvPr/>
        </p:nvPicPr>
        <p:blipFill>
          <a:blip r:embed="rId5"/>
          <a:stretch>
            <a:fillRect/>
          </a:stretch>
        </p:blipFill>
        <p:spPr>
          <a:xfrm>
            <a:off x="2552700" y="2110450"/>
            <a:ext cx="13182600" cy="7415213"/>
          </a:xfrm>
          <a:prstGeom prst="rect">
            <a:avLst/>
          </a:prstGeom>
        </p:spPr>
      </p:pic>
    </p:spTree>
    <p:extLst>
      <p:ext uri="{BB962C8B-B14F-4D97-AF65-F5344CB8AC3E}">
        <p14:creationId xmlns:p14="http://schemas.microsoft.com/office/powerpoint/2010/main" val="41079217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26C9F0-77C1-5AFA-DFF6-0D66B0910D4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9BE1EAA-7240-63B4-226D-9699ABA1B1BF}"/>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79AB2080-556E-B9E8-59F1-89C3522F8B4D}"/>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9B22771F-D0F9-FD8E-7451-172E14003FF2}"/>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GIAO DIỆN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933E221F-1956-C3C4-6AB9-E1A93378FE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6" name="Picture 5">
            <a:extLst>
              <a:ext uri="{FF2B5EF4-FFF2-40B4-BE49-F238E27FC236}">
                <a16:creationId xmlns:a16="http://schemas.microsoft.com/office/drawing/2014/main" id="{16AA9588-AE89-50D3-E823-9345D282CCC9}"/>
              </a:ext>
            </a:extLst>
          </p:cNvPr>
          <p:cNvPicPr>
            <a:picLocks noChangeAspect="1"/>
          </p:cNvPicPr>
          <p:nvPr/>
        </p:nvPicPr>
        <p:blipFill>
          <a:blip r:embed="rId5"/>
          <a:stretch>
            <a:fillRect/>
          </a:stretch>
        </p:blipFill>
        <p:spPr>
          <a:xfrm>
            <a:off x="2400300" y="2026540"/>
            <a:ext cx="13487400" cy="7586662"/>
          </a:xfrm>
          <a:prstGeom prst="rect">
            <a:avLst/>
          </a:prstGeom>
        </p:spPr>
      </p:pic>
    </p:spTree>
    <p:extLst>
      <p:ext uri="{BB962C8B-B14F-4D97-AF65-F5344CB8AC3E}">
        <p14:creationId xmlns:p14="http://schemas.microsoft.com/office/powerpoint/2010/main" val="12857935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5FC19-8AD5-9531-9F41-29002DAAB66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B53591-14DD-C008-BF65-9D6A8AAE0551}"/>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E6EAAAEB-34BB-6533-EAFE-5DFECB5C7EA2}"/>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E38DDC96-2436-D2F5-9E42-AF6761588966}"/>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KẾT QUẢ ĐẠT ĐƯỢC</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1AA35CF7-13B6-26F8-0A47-812E28DC639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8" name="TextBox 7">
            <a:extLst>
              <a:ext uri="{FF2B5EF4-FFF2-40B4-BE49-F238E27FC236}">
                <a16:creationId xmlns:a16="http://schemas.microsoft.com/office/drawing/2014/main" id="{BF7D7055-6D3E-1D2B-934E-C671587C5BFB}"/>
              </a:ext>
            </a:extLst>
          </p:cNvPr>
          <p:cNvSpPr txBox="1"/>
          <p:nvPr/>
        </p:nvSpPr>
        <p:spPr>
          <a:xfrm>
            <a:off x="587792" y="2872787"/>
            <a:ext cx="8937208" cy="5171737"/>
          </a:xfrm>
          <a:prstGeom prst="rect">
            <a:avLst/>
          </a:prstGeom>
          <a:noFill/>
        </p:spPr>
        <p:txBody>
          <a:bodyPr wrap="square" rtlCol="0">
            <a:spAutoFit/>
          </a:bodyPr>
          <a:lstStyle/>
          <a:p>
            <a:pPr marL="342900" indent="-342900">
              <a:lnSpc>
                <a:spcPct val="150000"/>
              </a:lnSpc>
              <a:buFont typeface="+mj-lt"/>
              <a:buAutoNum type="arabicPeriod"/>
            </a:pPr>
            <a:r>
              <a:rPr lang="vi-VN" sz="3200" b="1" dirty="0"/>
              <a:t> </a:t>
            </a:r>
            <a:r>
              <a:rPr lang="en-US" sz="3200" b="1" dirty="0" err="1"/>
              <a:t>Tạo</a:t>
            </a:r>
            <a:r>
              <a:rPr lang="en-US" sz="3200" b="1" dirty="0"/>
              <a:t> </a:t>
            </a:r>
            <a:r>
              <a:rPr lang="en-US" sz="3200" b="1" dirty="0" err="1"/>
              <a:t>ra</a:t>
            </a:r>
            <a:r>
              <a:rPr lang="en-US" sz="3200" b="1" dirty="0"/>
              <a:t> </a:t>
            </a:r>
            <a:r>
              <a:rPr lang="en-US" sz="3200" b="1" dirty="0" err="1"/>
              <a:t>hệ</a:t>
            </a:r>
            <a:r>
              <a:rPr lang="en-US" sz="3200" b="1" dirty="0"/>
              <a:t> </a:t>
            </a:r>
            <a:r>
              <a:rPr lang="en-US" sz="3200" b="1" dirty="0" err="1"/>
              <a:t>thống</a:t>
            </a:r>
            <a:r>
              <a:rPr lang="en-US" sz="3200" b="1" dirty="0"/>
              <a:t> </a:t>
            </a:r>
            <a:r>
              <a:rPr lang="en-US" sz="3200" b="1" dirty="0" err="1"/>
              <a:t>điểm</a:t>
            </a:r>
            <a:r>
              <a:rPr lang="en-US" sz="3200" b="1" dirty="0"/>
              <a:t> </a:t>
            </a:r>
            <a:r>
              <a:rPr lang="en-US" sz="3200" b="1" dirty="0" err="1"/>
              <a:t>danh</a:t>
            </a:r>
            <a:r>
              <a:rPr lang="en-US" sz="3200" b="1" dirty="0"/>
              <a:t> </a:t>
            </a:r>
            <a:r>
              <a:rPr lang="vi-VN" sz="3200" b="1" dirty="0"/>
              <a:t>dễ sử dụng</a:t>
            </a:r>
          </a:p>
          <a:p>
            <a:pPr marL="342900" indent="-342900">
              <a:lnSpc>
                <a:spcPct val="150000"/>
              </a:lnSpc>
              <a:buFont typeface="+mj-lt"/>
              <a:buAutoNum type="arabicPeriod"/>
            </a:pPr>
            <a:r>
              <a:rPr lang="vi-VN" sz="3200" b="1" dirty="0"/>
              <a:t> </a:t>
            </a:r>
            <a:r>
              <a:rPr lang="en-US" sz="3200" b="1" dirty="0" err="1"/>
              <a:t>Tiết</a:t>
            </a:r>
            <a:r>
              <a:rPr lang="en-US" sz="3200" b="1" dirty="0"/>
              <a:t> </a:t>
            </a:r>
            <a:r>
              <a:rPr lang="en-US" sz="3200" b="1" dirty="0" err="1"/>
              <a:t>kiệm</a:t>
            </a:r>
            <a:r>
              <a:rPr lang="en-US" sz="3200" b="1" dirty="0"/>
              <a:t> </a:t>
            </a:r>
            <a:r>
              <a:rPr lang="en-US" sz="3200" b="1" dirty="0" err="1"/>
              <a:t>thời</a:t>
            </a:r>
            <a:r>
              <a:rPr lang="en-US" sz="3200" b="1" dirty="0"/>
              <a:t> </a:t>
            </a:r>
            <a:r>
              <a:rPr lang="en-US" sz="3200" b="1" dirty="0" err="1"/>
              <a:t>gian</a:t>
            </a:r>
            <a:r>
              <a:rPr lang="en-US" sz="3200" b="1" dirty="0"/>
              <a:t> </a:t>
            </a:r>
            <a:r>
              <a:rPr lang="en-US" sz="3200" b="1" dirty="0" err="1"/>
              <a:t>và</a:t>
            </a:r>
            <a:r>
              <a:rPr lang="en-US" sz="3200" b="1" dirty="0"/>
              <a:t> </a:t>
            </a:r>
            <a:r>
              <a:rPr lang="en-US" sz="3200" b="1" dirty="0" err="1"/>
              <a:t>tăng</a:t>
            </a:r>
            <a:r>
              <a:rPr lang="en-US" sz="3200" b="1" dirty="0"/>
              <a:t> </a:t>
            </a:r>
            <a:r>
              <a:rPr lang="en-US" sz="3200" b="1" dirty="0" err="1"/>
              <a:t>tính</a:t>
            </a:r>
            <a:r>
              <a:rPr lang="en-US" sz="3200" b="1" dirty="0"/>
              <a:t> </a:t>
            </a:r>
            <a:r>
              <a:rPr lang="en-US" sz="3200" b="1" dirty="0" err="1"/>
              <a:t>hiệu</a:t>
            </a:r>
            <a:r>
              <a:rPr lang="en-US" sz="3200" b="1" dirty="0"/>
              <a:t> </a:t>
            </a:r>
            <a:r>
              <a:rPr lang="en-US" sz="3200" b="1" dirty="0" err="1"/>
              <a:t>quả</a:t>
            </a:r>
            <a:endParaRPr lang="vi-VN" sz="3200" b="1" dirty="0"/>
          </a:p>
          <a:p>
            <a:pPr marL="342900" indent="-342900">
              <a:lnSpc>
                <a:spcPct val="150000"/>
              </a:lnSpc>
              <a:buFont typeface="+mj-lt"/>
              <a:buAutoNum type="arabicPeriod"/>
            </a:pPr>
            <a:r>
              <a:rPr lang="vi-VN" sz="3200" b="1" dirty="0"/>
              <a:t> </a:t>
            </a:r>
            <a:r>
              <a:rPr lang="en-US" sz="3200" b="1" dirty="0" err="1"/>
              <a:t>Chính</a:t>
            </a:r>
            <a:r>
              <a:rPr lang="en-US" sz="3200" b="1" dirty="0"/>
              <a:t> </a:t>
            </a:r>
            <a:r>
              <a:rPr lang="en-US" sz="3200" b="1" dirty="0" err="1"/>
              <a:t>xác</a:t>
            </a:r>
            <a:r>
              <a:rPr lang="en-US" sz="3200" b="1" dirty="0"/>
              <a:t> </a:t>
            </a:r>
            <a:r>
              <a:rPr lang="en-US" sz="3200" b="1" dirty="0" err="1"/>
              <a:t>và</a:t>
            </a:r>
            <a:r>
              <a:rPr lang="en-US" sz="3200" b="1" dirty="0"/>
              <a:t> </a:t>
            </a:r>
            <a:r>
              <a:rPr lang="en-US" sz="3200" b="1" dirty="0" err="1"/>
              <a:t>dễ</a:t>
            </a:r>
            <a:r>
              <a:rPr lang="en-US" sz="3200" b="1" dirty="0"/>
              <a:t> </a:t>
            </a:r>
            <a:r>
              <a:rPr lang="en-US" sz="3200" b="1" dirty="0" err="1"/>
              <a:t>dàng</a:t>
            </a:r>
            <a:r>
              <a:rPr lang="en-US" sz="3200" b="1" dirty="0"/>
              <a:t> </a:t>
            </a:r>
            <a:r>
              <a:rPr lang="en-US" sz="3200" b="1" dirty="0" err="1"/>
              <a:t>quản</a:t>
            </a:r>
            <a:r>
              <a:rPr lang="en-US" sz="3200" b="1" dirty="0"/>
              <a:t> </a:t>
            </a:r>
            <a:r>
              <a:rPr lang="en-US" sz="3200" b="1" dirty="0" err="1"/>
              <a:t>lý</a:t>
            </a:r>
            <a:endParaRPr lang="vi-VN" sz="3200" b="1" dirty="0"/>
          </a:p>
          <a:p>
            <a:pPr marL="342900" indent="-342900">
              <a:lnSpc>
                <a:spcPct val="150000"/>
              </a:lnSpc>
              <a:buFont typeface="+mj-lt"/>
              <a:buAutoNum type="arabicPeriod"/>
            </a:pPr>
            <a:r>
              <a:rPr lang="vi-VN" sz="3200" b="1" dirty="0"/>
              <a:t> </a:t>
            </a:r>
            <a:r>
              <a:rPr lang="en-US" sz="3200" b="1" dirty="0" err="1"/>
              <a:t>Giảm</a:t>
            </a:r>
            <a:r>
              <a:rPr lang="en-US" sz="3200" b="1" dirty="0"/>
              <a:t> </a:t>
            </a:r>
            <a:r>
              <a:rPr lang="en-US" sz="3200" b="1" dirty="0" err="1"/>
              <a:t>thiểu</a:t>
            </a:r>
            <a:r>
              <a:rPr lang="en-US" sz="3200" b="1" dirty="0"/>
              <a:t> </a:t>
            </a:r>
            <a:r>
              <a:rPr lang="en-US" sz="3200" b="1" dirty="0" err="1"/>
              <a:t>gian</a:t>
            </a:r>
            <a:r>
              <a:rPr lang="en-US" sz="3200" b="1" dirty="0"/>
              <a:t> </a:t>
            </a:r>
            <a:r>
              <a:rPr lang="en-US" sz="3200" b="1" dirty="0" err="1"/>
              <a:t>lận</a:t>
            </a:r>
            <a:endParaRPr lang="vi-VN" sz="3200" b="1" dirty="0"/>
          </a:p>
          <a:p>
            <a:pPr marL="342900" indent="-342900">
              <a:lnSpc>
                <a:spcPct val="150000"/>
              </a:lnSpc>
              <a:buFont typeface="+mj-lt"/>
              <a:buAutoNum type="arabicPeriod"/>
            </a:pPr>
            <a:r>
              <a:rPr lang="vi-VN" sz="3200" b="1" dirty="0"/>
              <a:t> Cải thiện trải nghiệm người dùng</a:t>
            </a:r>
          </a:p>
          <a:p>
            <a:pPr marL="342900" indent="-342900">
              <a:lnSpc>
                <a:spcPct val="150000"/>
              </a:lnSpc>
              <a:buFont typeface="+mj-lt"/>
              <a:buAutoNum type="arabicPeriod"/>
            </a:pPr>
            <a:r>
              <a:rPr lang="vi-VN" sz="3200" b="1" dirty="0"/>
              <a:t> </a:t>
            </a:r>
            <a:r>
              <a:rPr lang="en-US" sz="3200" b="1" dirty="0" err="1"/>
              <a:t>Tính</a:t>
            </a:r>
            <a:r>
              <a:rPr lang="en-US" sz="3200" b="1" dirty="0"/>
              <a:t> </a:t>
            </a:r>
            <a:r>
              <a:rPr lang="en-US" sz="3200" b="1" dirty="0" err="1"/>
              <a:t>bền</a:t>
            </a:r>
            <a:r>
              <a:rPr lang="en-US" sz="3200" b="1" dirty="0"/>
              <a:t> </a:t>
            </a:r>
            <a:r>
              <a:rPr lang="en-US" sz="3200" b="1" dirty="0" err="1"/>
              <a:t>vững</a:t>
            </a:r>
            <a:r>
              <a:rPr lang="en-US" sz="3200" b="1" dirty="0"/>
              <a:t> </a:t>
            </a:r>
            <a:r>
              <a:rPr lang="en-US" sz="3200" b="1" dirty="0" err="1"/>
              <a:t>và</a:t>
            </a:r>
            <a:r>
              <a:rPr lang="en-US" sz="3200" b="1" dirty="0"/>
              <a:t> </a:t>
            </a:r>
            <a:r>
              <a:rPr lang="en-US" sz="3200" b="1" dirty="0" err="1"/>
              <a:t>mở</a:t>
            </a:r>
            <a:r>
              <a:rPr lang="en-US" sz="3200" b="1" dirty="0"/>
              <a:t> </a:t>
            </a:r>
            <a:r>
              <a:rPr lang="en-US" sz="3200" b="1" dirty="0" err="1"/>
              <a:t>rộng</a:t>
            </a:r>
            <a:endParaRPr lang="vi-VN" sz="3200" b="1" dirty="0"/>
          </a:p>
          <a:p>
            <a:pPr marL="342900" indent="-342900">
              <a:lnSpc>
                <a:spcPct val="150000"/>
              </a:lnSpc>
              <a:buFont typeface="+mj-lt"/>
              <a:buAutoNum type="arabicPeriod"/>
            </a:pPr>
            <a:r>
              <a:rPr lang="vi-VN" sz="3200" b="1" dirty="0"/>
              <a:t> </a:t>
            </a:r>
            <a:r>
              <a:rPr lang="en-US" sz="3200" b="1" dirty="0" err="1"/>
              <a:t>Tiềm</a:t>
            </a:r>
            <a:r>
              <a:rPr lang="en-US" sz="3200" b="1" dirty="0"/>
              <a:t> </a:t>
            </a:r>
            <a:r>
              <a:rPr lang="en-US" sz="3200" b="1" dirty="0" err="1"/>
              <a:t>năng</a:t>
            </a:r>
            <a:r>
              <a:rPr lang="en-US" sz="3200" b="1" dirty="0"/>
              <a:t> </a:t>
            </a:r>
            <a:r>
              <a:rPr lang="en-US" sz="3200" b="1" dirty="0" err="1"/>
              <a:t>ứng</a:t>
            </a:r>
            <a:r>
              <a:rPr lang="en-US" sz="3200" b="1" dirty="0"/>
              <a:t> </a:t>
            </a:r>
            <a:r>
              <a:rPr lang="en-US" sz="3200" b="1" dirty="0" err="1"/>
              <a:t>dụng</a:t>
            </a:r>
            <a:r>
              <a:rPr lang="en-US" sz="3200" b="1" dirty="0"/>
              <a:t> </a:t>
            </a:r>
            <a:r>
              <a:rPr lang="en-US" sz="3200" b="1" dirty="0" err="1"/>
              <a:t>rộng</a:t>
            </a:r>
            <a:r>
              <a:rPr lang="en-US" sz="3200" b="1" dirty="0"/>
              <a:t> </a:t>
            </a:r>
            <a:r>
              <a:rPr lang="en-US" sz="3200" b="1" dirty="0" err="1"/>
              <a:t>rãi</a:t>
            </a:r>
            <a:endParaRPr lang="en-US" sz="3200" b="1" dirty="0"/>
          </a:p>
        </p:txBody>
      </p:sp>
      <p:pic>
        <p:nvPicPr>
          <p:cNvPr id="3074" name="Picture 2" descr="Thử nghiệm điểm danh bằng mã QRcode dành cho sinh viên">
            <a:extLst>
              <a:ext uri="{FF2B5EF4-FFF2-40B4-BE49-F238E27FC236}">
                <a16:creationId xmlns:a16="http://schemas.microsoft.com/office/drawing/2014/main" id="{ED88FBEF-D429-9B3F-A01B-8A9EB7B1E8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78536" y="2366397"/>
            <a:ext cx="7208424" cy="5406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5515332"/>
      </p:ext>
    </p:extLst>
  </p:cSld>
  <p:clrMapOvr>
    <a:masterClrMapping/>
  </p:clrMapOvr>
  <p:transition>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3CAB4-728D-4D7A-0B7A-C91A3C2AC48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B7B9808-A1DC-8427-2856-738EF643CA23}"/>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D44E944E-74AC-48BE-64E1-9F9DE2B6C3B5}"/>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AE0F2D6D-6F13-464E-A153-04DCC4EFA51A}"/>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KHÓ KHĂN VÀ HƯỚNG PHÁT TRIỂN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FC883AE0-2AFD-7894-613C-53F6EEACC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Box 3">
            <a:extLst>
              <a:ext uri="{FF2B5EF4-FFF2-40B4-BE49-F238E27FC236}">
                <a16:creationId xmlns:a16="http://schemas.microsoft.com/office/drawing/2014/main" id="{0FD79470-6FC7-35FE-5636-F355893A0E18}"/>
              </a:ext>
            </a:extLst>
          </p:cNvPr>
          <p:cNvSpPr txBox="1"/>
          <p:nvPr/>
        </p:nvSpPr>
        <p:spPr>
          <a:xfrm>
            <a:off x="838200" y="2007877"/>
            <a:ext cx="7467600" cy="6649064"/>
          </a:xfrm>
          <a:prstGeom prst="rect">
            <a:avLst/>
          </a:prstGeom>
          <a:noFill/>
        </p:spPr>
        <p:txBody>
          <a:bodyPr wrap="square" rtlCol="0">
            <a:spAutoFit/>
          </a:bodyPr>
          <a:lstStyle/>
          <a:p>
            <a:pPr algn="just">
              <a:lnSpc>
                <a:spcPct val="150000"/>
              </a:lnSpc>
            </a:pPr>
            <a:r>
              <a:rPr lang="en-US" sz="3200" b="1" dirty="0" err="1"/>
              <a:t>Khó</a:t>
            </a:r>
            <a:r>
              <a:rPr lang="en-US" sz="3200" b="1" dirty="0"/>
              <a:t> </a:t>
            </a:r>
            <a:r>
              <a:rPr lang="en-US" sz="3200" b="1" dirty="0" err="1"/>
              <a:t>khăn</a:t>
            </a:r>
            <a:r>
              <a:rPr lang="en-US" sz="3200" b="1" dirty="0"/>
              <a:t> </a:t>
            </a:r>
            <a:r>
              <a:rPr lang="en-US" sz="3200" b="1" dirty="0" err="1"/>
              <a:t>trong</a:t>
            </a:r>
            <a:r>
              <a:rPr lang="en-US" sz="3200" b="1" dirty="0"/>
              <a:t> </a:t>
            </a:r>
            <a:r>
              <a:rPr lang="en-US" sz="3200" b="1" dirty="0" err="1"/>
              <a:t>triển</a:t>
            </a:r>
            <a:r>
              <a:rPr lang="en-US" sz="3200" b="1" dirty="0"/>
              <a:t> </a:t>
            </a:r>
            <a:r>
              <a:rPr lang="en-US" sz="3200" b="1" dirty="0" err="1"/>
              <a:t>khai</a:t>
            </a:r>
            <a:r>
              <a:rPr lang="en-US" sz="3200" b="1" dirty="0"/>
              <a:t> </a:t>
            </a:r>
            <a:r>
              <a:rPr lang="en-US" sz="3200" b="1" dirty="0" err="1"/>
              <a:t>và</a:t>
            </a:r>
            <a:r>
              <a:rPr lang="en-US" sz="3200" b="1" dirty="0"/>
              <a:t> </a:t>
            </a:r>
            <a:r>
              <a:rPr lang="en-US" sz="3200" b="1" dirty="0" err="1"/>
              <a:t>nghiên</a:t>
            </a:r>
            <a:r>
              <a:rPr lang="en-US" sz="3200" b="1" dirty="0"/>
              <a:t> </a:t>
            </a:r>
            <a:r>
              <a:rPr lang="en-US" sz="3200" b="1" dirty="0" err="1"/>
              <a:t>cứu</a:t>
            </a:r>
            <a:r>
              <a:rPr lang="en-US" sz="3200" b="1" dirty="0"/>
              <a:t>:</a:t>
            </a:r>
            <a:endParaRPr lang="vi-VN" sz="3200" b="1" dirty="0"/>
          </a:p>
          <a:p>
            <a:pPr marL="285750" indent="-285750" algn="just">
              <a:lnSpc>
                <a:spcPct val="150000"/>
              </a:lnSpc>
              <a:buFont typeface="Arial" panose="020B0604020202020204" pitchFamily="34" charset="0"/>
              <a:buChar char="•"/>
            </a:pPr>
            <a:r>
              <a:rPr lang="en-US" sz="3200" dirty="0" err="1"/>
              <a:t>Đảm</a:t>
            </a:r>
            <a:r>
              <a:rPr lang="en-US" sz="3200" dirty="0"/>
              <a:t> </a:t>
            </a:r>
            <a:r>
              <a:rPr lang="en-US" sz="3200" dirty="0" err="1"/>
              <a:t>bảo</a:t>
            </a:r>
            <a:r>
              <a:rPr lang="en-US" sz="3200" dirty="0"/>
              <a:t> </a:t>
            </a:r>
            <a:r>
              <a:rPr lang="en-US" sz="3200" dirty="0" err="1"/>
              <a:t>tính</a:t>
            </a:r>
            <a:r>
              <a:rPr lang="en-US" sz="3200" dirty="0"/>
              <a:t> </a:t>
            </a:r>
            <a:r>
              <a:rPr lang="en-US" sz="3200" dirty="0" err="1"/>
              <a:t>ổn</a:t>
            </a:r>
            <a:r>
              <a:rPr lang="en-US" sz="3200" dirty="0"/>
              <a:t> </a:t>
            </a:r>
            <a:r>
              <a:rPr lang="en-US" sz="3200" dirty="0" err="1"/>
              <a:t>định</a:t>
            </a:r>
            <a:r>
              <a:rPr lang="en-US" sz="3200" dirty="0"/>
              <a:t> </a:t>
            </a:r>
            <a:r>
              <a:rPr lang="en-US" sz="3200" dirty="0" err="1"/>
              <a:t>của</a:t>
            </a:r>
            <a:r>
              <a:rPr lang="en-US" sz="3200" dirty="0"/>
              <a:t> </a:t>
            </a:r>
            <a:r>
              <a:rPr lang="en-US" sz="3200" dirty="0" err="1"/>
              <a:t>hệ</a:t>
            </a:r>
            <a:r>
              <a:rPr lang="en-US" sz="3200" dirty="0"/>
              <a:t> </a:t>
            </a:r>
            <a:r>
              <a:rPr lang="en-US" sz="3200" dirty="0" err="1"/>
              <a:t>thống</a:t>
            </a:r>
            <a:endParaRPr lang="vi-VN" sz="3200" dirty="0"/>
          </a:p>
          <a:p>
            <a:pPr marL="285750" indent="-285750" algn="just">
              <a:lnSpc>
                <a:spcPct val="150000"/>
              </a:lnSpc>
              <a:buFont typeface="Arial" panose="020B0604020202020204" pitchFamily="34" charset="0"/>
              <a:buChar char="•"/>
            </a:pPr>
            <a:r>
              <a:rPr lang="vi-VN" sz="3200" dirty="0"/>
              <a:t>Khả năng tương thích giữa các thiết bị</a:t>
            </a:r>
          </a:p>
          <a:p>
            <a:pPr marL="285750" indent="-285750" algn="just">
              <a:lnSpc>
                <a:spcPct val="150000"/>
              </a:lnSpc>
              <a:buFont typeface="Arial" panose="020B0604020202020204" pitchFamily="34" charset="0"/>
              <a:buChar char="•"/>
            </a:pPr>
            <a:r>
              <a:rPr lang="en-US" sz="3200" dirty="0" err="1"/>
              <a:t>Sự</a:t>
            </a:r>
            <a:r>
              <a:rPr lang="en-US" sz="3200" dirty="0"/>
              <a:t> </a:t>
            </a:r>
            <a:r>
              <a:rPr lang="en-US" sz="3200" dirty="0" err="1"/>
              <a:t>phụ</a:t>
            </a:r>
            <a:r>
              <a:rPr lang="en-US" sz="3200" dirty="0"/>
              <a:t> </a:t>
            </a:r>
            <a:r>
              <a:rPr lang="en-US" sz="3200" dirty="0" err="1"/>
              <a:t>thuộc</a:t>
            </a:r>
            <a:r>
              <a:rPr lang="en-US" sz="3200" dirty="0"/>
              <a:t> </a:t>
            </a:r>
            <a:r>
              <a:rPr lang="en-US" sz="3200" dirty="0" err="1"/>
              <a:t>vào</a:t>
            </a:r>
            <a:r>
              <a:rPr lang="en-US" sz="3200" dirty="0"/>
              <a:t> </a:t>
            </a:r>
            <a:r>
              <a:rPr lang="en-US" sz="3200" dirty="0" err="1"/>
              <a:t>kết</a:t>
            </a:r>
            <a:r>
              <a:rPr lang="en-US" sz="3200" dirty="0"/>
              <a:t> </a:t>
            </a:r>
            <a:r>
              <a:rPr lang="en-US" sz="3200" dirty="0" err="1"/>
              <a:t>nối</a:t>
            </a:r>
            <a:r>
              <a:rPr lang="en-US" sz="3200" dirty="0"/>
              <a:t> Internet</a:t>
            </a:r>
            <a:endParaRPr lang="vi-VN" sz="3200" dirty="0"/>
          </a:p>
          <a:p>
            <a:pPr marL="285750" indent="-285750" algn="just">
              <a:lnSpc>
                <a:spcPct val="150000"/>
              </a:lnSpc>
              <a:buFont typeface="Arial" panose="020B0604020202020204" pitchFamily="34" charset="0"/>
              <a:buChar char="•"/>
            </a:pPr>
            <a:r>
              <a:rPr lang="vi-VN" sz="3200" dirty="0"/>
              <a:t>Vấn đề bảo mật và quyền riêng tư</a:t>
            </a:r>
          </a:p>
          <a:p>
            <a:pPr marL="285750" indent="-285750" algn="just">
              <a:lnSpc>
                <a:spcPct val="150000"/>
              </a:lnSpc>
              <a:buFont typeface="Arial" panose="020B0604020202020204" pitchFamily="34" charset="0"/>
              <a:buChar char="•"/>
            </a:pPr>
            <a:r>
              <a:rPr lang="en-US" sz="3200" dirty="0" err="1"/>
              <a:t>Khả</a:t>
            </a:r>
            <a:r>
              <a:rPr lang="en-US" sz="3200" dirty="0"/>
              <a:t> </a:t>
            </a:r>
            <a:r>
              <a:rPr lang="en-US" sz="3200" dirty="0" err="1"/>
              <a:t>năng</a:t>
            </a:r>
            <a:r>
              <a:rPr lang="en-US" sz="3200" dirty="0"/>
              <a:t> </a:t>
            </a:r>
            <a:r>
              <a:rPr lang="en-US" sz="3200" dirty="0" err="1"/>
              <a:t>nhận</a:t>
            </a:r>
            <a:r>
              <a:rPr lang="en-US" sz="3200" dirty="0"/>
              <a:t> </a:t>
            </a:r>
            <a:r>
              <a:rPr lang="en-US" sz="3200" dirty="0" err="1"/>
              <a:t>diện</a:t>
            </a:r>
            <a:r>
              <a:rPr lang="en-US" sz="3200" dirty="0"/>
              <a:t> </a:t>
            </a:r>
            <a:r>
              <a:rPr lang="en-US" sz="3200" dirty="0" err="1"/>
              <a:t>mã</a:t>
            </a:r>
            <a:r>
              <a:rPr lang="en-US" sz="3200" dirty="0"/>
              <a:t> QR </a:t>
            </a:r>
            <a:r>
              <a:rPr lang="en-US" sz="3200" dirty="0" err="1"/>
              <a:t>không</a:t>
            </a:r>
            <a:r>
              <a:rPr lang="en-US" sz="3200" dirty="0"/>
              <a:t> </a:t>
            </a:r>
            <a:r>
              <a:rPr lang="en-US" sz="3200" dirty="0" err="1"/>
              <a:t>chính</a:t>
            </a:r>
            <a:r>
              <a:rPr lang="en-US" sz="3200" dirty="0"/>
              <a:t> </a:t>
            </a:r>
            <a:r>
              <a:rPr lang="en-US" sz="3200" dirty="0" err="1"/>
              <a:t>xác</a:t>
            </a:r>
            <a:r>
              <a:rPr lang="vi-VN" sz="3200" dirty="0"/>
              <a:t> khi thiết bị camera sinh viên có lỗi</a:t>
            </a:r>
          </a:p>
        </p:txBody>
      </p:sp>
      <p:sp>
        <p:nvSpPr>
          <p:cNvPr id="5" name="TextBox 4">
            <a:extLst>
              <a:ext uri="{FF2B5EF4-FFF2-40B4-BE49-F238E27FC236}">
                <a16:creationId xmlns:a16="http://schemas.microsoft.com/office/drawing/2014/main" id="{20B6E9F8-6CDD-5A3D-2FE4-A0750F4B3E89}"/>
              </a:ext>
            </a:extLst>
          </p:cNvPr>
          <p:cNvSpPr txBox="1"/>
          <p:nvPr/>
        </p:nvSpPr>
        <p:spPr>
          <a:xfrm>
            <a:off x="8763000" y="2007877"/>
            <a:ext cx="8382000" cy="7387728"/>
          </a:xfrm>
          <a:prstGeom prst="rect">
            <a:avLst/>
          </a:prstGeom>
          <a:noFill/>
        </p:spPr>
        <p:txBody>
          <a:bodyPr wrap="square" rtlCol="0">
            <a:spAutoFit/>
          </a:bodyPr>
          <a:lstStyle/>
          <a:p>
            <a:pPr algn="just">
              <a:lnSpc>
                <a:spcPct val="150000"/>
              </a:lnSpc>
            </a:pPr>
            <a:r>
              <a:rPr lang="vi-VN" sz="3200" b="1" dirty="0"/>
              <a:t>Hướng phát triển trong tương lai:</a:t>
            </a:r>
          </a:p>
          <a:p>
            <a:pPr marL="285750" indent="-285750" algn="just">
              <a:lnSpc>
                <a:spcPct val="150000"/>
              </a:lnSpc>
              <a:buFont typeface="Arial" panose="020B0604020202020204" pitchFamily="34" charset="0"/>
              <a:buChar char="•"/>
            </a:pPr>
            <a:r>
              <a:rPr lang="en-US" sz="3200" dirty="0" err="1"/>
              <a:t>Tích</a:t>
            </a:r>
            <a:r>
              <a:rPr lang="en-US" sz="3200" dirty="0"/>
              <a:t> </a:t>
            </a:r>
            <a:r>
              <a:rPr lang="en-US" sz="3200" dirty="0" err="1"/>
              <a:t>hợp</a:t>
            </a:r>
            <a:r>
              <a:rPr lang="en-US" sz="3200" dirty="0"/>
              <a:t> </a:t>
            </a:r>
            <a:r>
              <a:rPr lang="en-US" sz="3200" dirty="0" err="1"/>
              <a:t>thêm</a:t>
            </a:r>
            <a:r>
              <a:rPr lang="en-US" sz="3200" dirty="0"/>
              <a:t> </a:t>
            </a:r>
            <a:r>
              <a:rPr lang="en-US" sz="3200" dirty="0" err="1"/>
              <a:t>tính</a:t>
            </a:r>
            <a:r>
              <a:rPr lang="en-US" sz="3200" dirty="0"/>
              <a:t> </a:t>
            </a:r>
            <a:r>
              <a:rPr lang="en-US" sz="3200" dirty="0" err="1"/>
              <a:t>năng</a:t>
            </a:r>
            <a:r>
              <a:rPr lang="en-US" sz="3200" dirty="0"/>
              <a:t> </a:t>
            </a:r>
            <a:r>
              <a:rPr lang="en-US" sz="3200" dirty="0" err="1"/>
              <a:t>nhận</a:t>
            </a:r>
            <a:r>
              <a:rPr lang="en-US" sz="3200" dirty="0"/>
              <a:t> </a:t>
            </a:r>
            <a:r>
              <a:rPr lang="en-US" sz="3200" dirty="0" err="1"/>
              <a:t>diện</a:t>
            </a:r>
            <a:r>
              <a:rPr lang="en-US" sz="3200" dirty="0"/>
              <a:t> </a:t>
            </a:r>
            <a:r>
              <a:rPr lang="en-US" sz="3200" dirty="0" err="1"/>
              <a:t>khuôn</a:t>
            </a:r>
            <a:r>
              <a:rPr lang="en-US" sz="3200" dirty="0"/>
              <a:t> </a:t>
            </a:r>
            <a:r>
              <a:rPr lang="en-US" sz="3200" dirty="0" err="1"/>
              <a:t>mặt</a:t>
            </a:r>
            <a:endParaRPr lang="vi-VN" sz="3200" dirty="0"/>
          </a:p>
          <a:p>
            <a:pPr marL="285750" indent="-285750" algn="just">
              <a:lnSpc>
                <a:spcPct val="150000"/>
              </a:lnSpc>
              <a:buFont typeface="Arial" panose="020B0604020202020204" pitchFamily="34" charset="0"/>
              <a:buChar char="•"/>
            </a:pPr>
            <a:r>
              <a:rPr lang="vi-VN" sz="3200" dirty="0"/>
              <a:t>Kết hợp với nhận diện số sinh viên trong lớp học</a:t>
            </a:r>
            <a:endParaRPr lang="en-US" sz="3200" dirty="0"/>
          </a:p>
          <a:p>
            <a:pPr marL="285750" indent="-285750" algn="just">
              <a:lnSpc>
                <a:spcPct val="150000"/>
              </a:lnSpc>
              <a:buFont typeface="Arial" panose="020B0604020202020204" pitchFamily="34" charset="0"/>
              <a:buChar char="•"/>
            </a:pPr>
            <a:r>
              <a:rPr lang="en-US" sz="3200" dirty="0" err="1"/>
              <a:t>Mở</a:t>
            </a:r>
            <a:r>
              <a:rPr lang="en-US" sz="3200" dirty="0"/>
              <a:t> </a:t>
            </a:r>
            <a:r>
              <a:rPr lang="en-US" sz="3200" dirty="0" err="1"/>
              <a:t>rộng</a:t>
            </a:r>
            <a:r>
              <a:rPr lang="en-US" sz="3200" dirty="0"/>
              <a:t> </a:t>
            </a:r>
            <a:r>
              <a:rPr lang="en-US" sz="3200" dirty="0" err="1"/>
              <a:t>chức</a:t>
            </a:r>
            <a:r>
              <a:rPr lang="en-US" sz="3200" dirty="0"/>
              <a:t> </a:t>
            </a:r>
            <a:r>
              <a:rPr lang="en-US" sz="3200" dirty="0" err="1"/>
              <a:t>năng</a:t>
            </a:r>
            <a:r>
              <a:rPr lang="en-US" sz="3200" dirty="0"/>
              <a:t> </a:t>
            </a:r>
            <a:r>
              <a:rPr lang="en-US" sz="3200" dirty="0" err="1"/>
              <a:t>quản</a:t>
            </a:r>
            <a:r>
              <a:rPr lang="en-US" sz="3200" dirty="0"/>
              <a:t> </a:t>
            </a:r>
            <a:r>
              <a:rPr lang="en-US" sz="3200" dirty="0" err="1"/>
              <a:t>lý</a:t>
            </a:r>
            <a:r>
              <a:rPr lang="en-US" sz="3200" dirty="0"/>
              <a:t> </a:t>
            </a:r>
            <a:r>
              <a:rPr lang="en-US" sz="3200" dirty="0" err="1"/>
              <a:t>lớp</a:t>
            </a:r>
            <a:r>
              <a:rPr lang="en-US" sz="3200" dirty="0"/>
              <a:t> </a:t>
            </a:r>
            <a:r>
              <a:rPr lang="en-US" sz="3200" dirty="0" err="1"/>
              <a:t>học</a:t>
            </a:r>
            <a:endParaRPr lang="vi-VN" sz="3200" dirty="0"/>
          </a:p>
          <a:p>
            <a:pPr marL="285750" indent="-285750" algn="just">
              <a:lnSpc>
                <a:spcPct val="150000"/>
              </a:lnSpc>
              <a:buFont typeface="Arial" panose="020B0604020202020204" pitchFamily="34" charset="0"/>
              <a:buChar char="•"/>
            </a:pPr>
            <a:r>
              <a:rPr lang="vi-VN" sz="3200" dirty="0"/>
              <a:t>Cải thiện giao diện người dùng (UI/UX)</a:t>
            </a:r>
          </a:p>
          <a:p>
            <a:pPr marL="285750" indent="-285750" algn="just">
              <a:lnSpc>
                <a:spcPct val="150000"/>
              </a:lnSpc>
              <a:buFont typeface="Arial" panose="020B0604020202020204" pitchFamily="34" charset="0"/>
              <a:buChar char="•"/>
            </a:pPr>
            <a:r>
              <a:rPr lang="vi-VN" sz="3200" dirty="0"/>
              <a:t>Mở rộng khả năng sử dụng với các trường học khác</a:t>
            </a:r>
          </a:p>
          <a:p>
            <a:pPr marL="285750" indent="-285750" algn="just">
              <a:lnSpc>
                <a:spcPct val="150000"/>
              </a:lnSpc>
              <a:buFont typeface="Arial" panose="020B0604020202020204" pitchFamily="34" charset="0"/>
              <a:buChar char="•"/>
            </a:pPr>
            <a:r>
              <a:rPr lang="en-US" sz="3200" dirty="0" err="1"/>
              <a:t>Hỗ</a:t>
            </a:r>
            <a:r>
              <a:rPr lang="en-US" sz="3200" dirty="0"/>
              <a:t> </a:t>
            </a:r>
            <a:r>
              <a:rPr lang="en-US" sz="3200" dirty="0" err="1"/>
              <a:t>trợ</a:t>
            </a:r>
            <a:r>
              <a:rPr lang="en-US" sz="3200" dirty="0"/>
              <a:t> </a:t>
            </a:r>
            <a:r>
              <a:rPr lang="en-US" sz="3200" dirty="0" err="1"/>
              <a:t>đa</a:t>
            </a:r>
            <a:r>
              <a:rPr lang="en-US" sz="3200" dirty="0"/>
              <a:t> </a:t>
            </a:r>
            <a:r>
              <a:rPr lang="en-US" sz="3200" dirty="0" err="1"/>
              <a:t>ngôn</a:t>
            </a:r>
            <a:r>
              <a:rPr lang="en-US" sz="3200" dirty="0"/>
              <a:t> </a:t>
            </a:r>
            <a:r>
              <a:rPr lang="en-US" sz="3200" dirty="0" err="1"/>
              <a:t>ngữ</a:t>
            </a:r>
            <a:endParaRPr lang="en-US" sz="3200" dirty="0"/>
          </a:p>
        </p:txBody>
      </p:sp>
    </p:spTree>
    <p:extLst>
      <p:ext uri="{BB962C8B-B14F-4D97-AF65-F5344CB8AC3E}">
        <p14:creationId xmlns:p14="http://schemas.microsoft.com/office/powerpoint/2010/main" val="3683371994"/>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07527"/>
        </a:solidFill>
        <a:effectLst/>
      </p:bgPr>
    </p:bg>
    <p:spTree>
      <p:nvGrpSpPr>
        <p:cNvPr id="1" name=""/>
        <p:cNvGrpSpPr/>
        <p:nvPr/>
      </p:nvGrpSpPr>
      <p:grpSpPr>
        <a:xfrm>
          <a:off x="0" y="0"/>
          <a:ext cx="0" cy="0"/>
          <a:chOff x="0" y="0"/>
          <a:chExt cx="0" cy="0"/>
        </a:xfrm>
      </p:grpSpPr>
      <p:sp>
        <p:nvSpPr>
          <p:cNvPr id="2" name="Freeform 2"/>
          <p:cNvSpPr/>
          <p:nvPr/>
        </p:nvSpPr>
        <p:spPr>
          <a:xfrm>
            <a:off x="5397986" y="952500"/>
            <a:ext cx="7492027" cy="5334000"/>
          </a:xfrm>
          <a:custGeom>
            <a:avLst/>
            <a:gdLst/>
            <a:ahLst/>
            <a:cxnLst/>
            <a:rect l="l" t="t" r="r" b="b"/>
            <a:pathLst>
              <a:path w="8449946" h="8108965">
                <a:moveTo>
                  <a:pt x="0" y="0"/>
                </a:moveTo>
                <a:lnTo>
                  <a:pt x="8449946" y="0"/>
                </a:lnTo>
                <a:lnTo>
                  <a:pt x="8449946" y="8108965"/>
                </a:lnTo>
                <a:lnTo>
                  <a:pt x="0" y="8108965"/>
                </a:lnTo>
                <a:lnTo>
                  <a:pt x="0" y="0"/>
                </a:lnTo>
                <a:close/>
              </a:path>
            </a:pathLst>
          </a:custGeom>
          <a:blipFill>
            <a:blip r:embed="rId2"/>
            <a:stretch>
              <a:fillRect t="-34286"/>
            </a:stretch>
          </a:blipFill>
        </p:spPr>
        <p:txBody>
          <a:bodyPr/>
          <a:lstStyle/>
          <a:p>
            <a:endParaRPr lang="en-US"/>
          </a:p>
        </p:txBody>
      </p:sp>
      <p:sp>
        <p:nvSpPr>
          <p:cNvPr id="3" name="Freeform 3"/>
          <p:cNvSpPr/>
          <p:nvPr/>
        </p:nvSpPr>
        <p:spPr>
          <a:xfrm>
            <a:off x="5596085" y="5143500"/>
            <a:ext cx="7315200" cy="2061556"/>
          </a:xfrm>
          <a:custGeom>
            <a:avLst/>
            <a:gdLst/>
            <a:ahLst/>
            <a:cxnLst/>
            <a:rect l="l" t="t" r="r" b="b"/>
            <a:pathLst>
              <a:path w="7315200" h="2061556">
                <a:moveTo>
                  <a:pt x="0" y="0"/>
                </a:moveTo>
                <a:lnTo>
                  <a:pt x="7315200" y="0"/>
                </a:lnTo>
                <a:lnTo>
                  <a:pt x="7315200" y="2061556"/>
                </a:lnTo>
                <a:lnTo>
                  <a:pt x="0" y="20615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972031-571E-DA7B-37AF-B8C56692492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44F2E89-9A47-259F-1DEF-FE8AFA1EBF00}"/>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C07D1716-15A2-9FCF-AB94-B7580DBC463E}"/>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614C15F3-99D6-74BA-9C17-D6FA3BCD10AA}"/>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MỤC LỤC</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FF2A43B2-7AE7-35D0-597F-E94F01CB8AD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7" name="TextBox 6">
            <a:extLst>
              <a:ext uri="{FF2B5EF4-FFF2-40B4-BE49-F238E27FC236}">
                <a16:creationId xmlns:a16="http://schemas.microsoft.com/office/drawing/2014/main" id="{FA08C610-0988-A8D2-F446-49CDAAFF1F9E}"/>
              </a:ext>
            </a:extLst>
          </p:cNvPr>
          <p:cNvSpPr txBox="1"/>
          <p:nvPr/>
        </p:nvSpPr>
        <p:spPr>
          <a:xfrm>
            <a:off x="571500" y="2032237"/>
            <a:ext cx="6172200" cy="646331"/>
          </a:xfrm>
          <a:prstGeom prst="rect">
            <a:avLst/>
          </a:prstGeom>
          <a:noFill/>
        </p:spPr>
        <p:txBody>
          <a:bodyPr wrap="square">
            <a:spAutoFit/>
          </a:bodyPr>
          <a:lstStyle/>
          <a:p>
            <a:r>
              <a:rPr lang="en-US" sz="3600" b="1" dirty="0"/>
              <a:t>1. GIỚI THIỆU ĐỀ TÀI</a:t>
            </a:r>
          </a:p>
        </p:txBody>
      </p:sp>
      <p:sp>
        <p:nvSpPr>
          <p:cNvPr id="11" name="TextBox 10">
            <a:extLst>
              <a:ext uri="{FF2B5EF4-FFF2-40B4-BE49-F238E27FC236}">
                <a16:creationId xmlns:a16="http://schemas.microsoft.com/office/drawing/2014/main" id="{38F1E3EA-BEF0-43DF-232B-59DFF9A810F4}"/>
              </a:ext>
            </a:extLst>
          </p:cNvPr>
          <p:cNvSpPr txBox="1"/>
          <p:nvPr/>
        </p:nvSpPr>
        <p:spPr>
          <a:xfrm>
            <a:off x="586647" y="2671241"/>
            <a:ext cx="6129404" cy="646331"/>
          </a:xfrm>
          <a:prstGeom prst="rect">
            <a:avLst/>
          </a:prstGeom>
          <a:noFill/>
        </p:spPr>
        <p:txBody>
          <a:bodyPr wrap="square">
            <a:spAutoFit/>
          </a:bodyPr>
          <a:lstStyle/>
          <a:p>
            <a:r>
              <a:rPr lang="en-US" sz="3600" b="1" dirty="0"/>
              <a:t>2. MỤC TIÊU NGHIÊN CỨU</a:t>
            </a:r>
          </a:p>
        </p:txBody>
      </p:sp>
      <p:sp>
        <p:nvSpPr>
          <p:cNvPr id="13" name="TextBox 12">
            <a:extLst>
              <a:ext uri="{FF2B5EF4-FFF2-40B4-BE49-F238E27FC236}">
                <a16:creationId xmlns:a16="http://schemas.microsoft.com/office/drawing/2014/main" id="{53B68B99-57C7-4F5D-F414-0C2B0816F72C}"/>
              </a:ext>
            </a:extLst>
          </p:cNvPr>
          <p:cNvSpPr txBox="1"/>
          <p:nvPr/>
        </p:nvSpPr>
        <p:spPr>
          <a:xfrm>
            <a:off x="586647" y="3334408"/>
            <a:ext cx="6129404" cy="646331"/>
          </a:xfrm>
          <a:prstGeom prst="rect">
            <a:avLst/>
          </a:prstGeom>
          <a:noFill/>
        </p:spPr>
        <p:txBody>
          <a:bodyPr wrap="square">
            <a:spAutoFit/>
          </a:bodyPr>
          <a:lstStyle/>
          <a:p>
            <a:r>
              <a:rPr lang="en-US" sz="3600" b="1" dirty="0"/>
              <a:t>3. PHẠM VI NGHIÊN CỨU</a:t>
            </a:r>
          </a:p>
        </p:txBody>
      </p:sp>
      <p:sp>
        <p:nvSpPr>
          <p:cNvPr id="4" name="TextBox 3">
            <a:extLst>
              <a:ext uri="{FF2B5EF4-FFF2-40B4-BE49-F238E27FC236}">
                <a16:creationId xmlns:a16="http://schemas.microsoft.com/office/drawing/2014/main" id="{7A41F5D1-7203-8407-8069-3EF17F1CF398}"/>
              </a:ext>
            </a:extLst>
          </p:cNvPr>
          <p:cNvSpPr txBox="1"/>
          <p:nvPr/>
        </p:nvSpPr>
        <p:spPr>
          <a:xfrm>
            <a:off x="568793" y="6476176"/>
            <a:ext cx="7202455" cy="646331"/>
          </a:xfrm>
          <a:prstGeom prst="rect">
            <a:avLst/>
          </a:prstGeom>
          <a:noFill/>
        </p:spPr>
        <p:txBody>
          <a:bodyPr wrap="square">
            <a:spAutoFit/>
          </a:bodyPr>
          <a:lstStyle/>
          <a:p>
            <a:r>
              <a:rPr lang="en-US" sz="3600" b="1" dirty="0"/>
              <a:t>8. QUY TRÌNH HOẠT ĐỘNG</a:t>
            </a:r>
          </a:p>
        </p:txBody>
      </p:sp>
      <p:sp>
        <p:nvSpPr>
          <p:cNvPr id="6" name="TextBox 5">
            <a:extLst>
              <a:ext uri="{FF2B5EF4-FFF2-40B4-BE49-F238E27FC236}">
                <a16:creationId xmlns:a16="http://schemas.microsoft.com/office/drawing/2014/main" id="{F2F09204-89C2-269C-0C76-AA4B30064026}"/>
              </a:ext>
            </a:extLst>
          </p:cNvPr>
          <p:cNvSpPr txBox="1"/>
          <p:nvPr/>
        </p:nvSpPr>
        <p:spPr>
          <a:xfrm>
            <a:off x="571500" y="4497169"/>
            <a:ext cx="6129404" cy="646331"/>
          </a:xfrm>
          <a:prstGeom prst="rect">
            <a:avLst/>
          </a:prstGeom>
          <a:noFill/>
        </p:spPr>
        <p:txBody>
          <a:bodyPr wrap="square">
            <a:spAutoFit/>
          </a:bodyPr>
          <a:lstStyle/>
          <a:p>
            <a:r>
              <a:rPr lang="en-US" sz="3600" b="1" dirty="0"/>
              <a:t>5. QUY TRÌNH THỰC HIỆN </a:t>
            </a:r>
          </a:p>
        </p:txBody>
      </p:sp>
      <p:sp>
        <p:nvSpPr>
          <p:cNvPr id="8" name="TextBox 7">
            <a:extLst>
              <a:ext uri="{FF2B5EF4-FFF2-40B4-BE49-F238E27FC236}">
                <a16:creationId xmlns:a16="http://schemas.microsoft.com/office/drawing/2014/main" id="{C82B404E-276F-D46C-B9D1-5F4D4EBF65E3}"/>
              </a:ext>
            </a:extLst>
          </p:cNvPr>
          <p:cNvSpPr txBox="1"/>
          <p:nvPr/>
        </p:nvSpPr>
        <p:spPr>
          <a:xfrm>
            <a:off x="568794" y="7115180"/>
            <a:ext cx="3081404" cy="646331"/>
          </a:xfrm>
          <a:prstGeom prst="rect">
            <a:avLst/>
          </a:prstGeom>
          <a:noFill/>
        </p:spPr>
        <p:txBody>
          <a:bodyPr wrap="square">
            <a:spAutoFit/>
          </a:bodyPr>
          <a:lstStyle/>
          <a:p>
            <a:r>
              <a:rPr lang="en-US" sz="3600" b="1" dirty="0"/>
              <a:t>9. GIAO DIỆN</a:t>
            </a:r>
          </a:p>
        </p:txBody>
      </p:sp>
      <p:sp>
        <p:nvSpPr>
          <p:cNvPr id="9" name="TextBox 8">
            <a:extLst>
              <a:ext uri="{FF2B5EF4-FFF2-40B4-BE49-F238E27FC236}">
                <a16:creationId xmlns:a16="http://schemas.microsoft.com/office/drawing/2014/main" id="{FB167089-49E4-6E07-A897-4BEB0FEB4C5B}"/>
              </a:ext>
            </a:extLst>
          </p:cNvPr>
          <p:cNvSpPr txBox="1"/>
          <p:nvPr/>
        </p:nvSpPr>
        <p:spPr>
          <a:xfrm>
            <a:off x="570349" y="5810801"/>
            <a:ext cx="6966050" cy="646331"/>
          </a:xfrm>
          <a:prstGeom prst="rect">
            <a:avLst/>
          </a:prstGeom>
          <a:noFill/>
        </p:spPr>
        <p:txBody>
          <a:bodyPr wrap="square">
            <a:spAutoFit/>
          </a:bodyPr>
          <a:lstStyle/>
          <a:p>
            <a:r>
              <a:rPr lang="en-US" sz="3600" b="1" dirty="0"/>
              <a:t>7. PHƯƠNG PHÁP THỰC HIỆN</a:t>
            </a:r>
          </a:p>
        </p:txBody>
      </p:sp>
      <p:sp>
        <p:nvSpPr>
          <p:cNvPr id="10" name="TextBox 9">
            <a:extLst>
              <a:ext uri="{FF2B5EF4-FFF2-40B4-BE49-F238E27FC236}">
                <a16:creationId xmlns:a16="http://schemas.microsoft.com/office/drawing/2014/main" id="{DE8FB7A5-2994-1CB0-415B-0CDF2DD97522}"/>
              </a:ext>
            </a:extLst>
          </p:cNvPr>
          <p:cNvSpPr txBox="1"/>
          <p:nvPr/>
        </p:nvSpPr>
        <p:spPr>
          <a:xfrm>
            <a:off x="568794" y="7737441"/>
            <a:ext cx="9184806" cy="646331"/>
          </a:xfrm>
          <a:prstGeom prst="rect">
            <a:avLst/>
          </a:prstGeom>
          <a:noFill/>
        </p:spPr>
        <p:txBody>
          <a:bodyPr wrap="square">
            <a:spAutoFit/>
          </a:bodyPr>
          <a:lstStyle/>
          <a:p>
            <a:r>
              <a:rPr lang="en-US" sz="3600" b="1" dirty="0"/>
              <a:t>10. KẾT QUẢ ĐẠT ĐƯỢC</a:t>
            </a:r>
          </a:p>
        </p:txBody>
      </p:sp>
      <p:sp>
        <p:nvSpPr>
          <p:cNvPr id="12" name="TextBox 11">
            <a:extLst>
              <a:ext uri="{FF2B5EF4-FFF2-40B4-BE49-F238E27FC236}">
                <a16:creationId xmlns:a16="http://schemas.microsoft.com/office/drawing/2014/main" id="{F5BCA427-CE54-4C91-2AC1-F8D60B156F1E}"/>
              </a:ext>
            </a:extLst>
          </p:cNvPr>
          <p:cNvSpPr txBox="1"/>
          <p:nvPr/>
        </p:nvSpPr>
        <p:spPr>
          <a:xfrm>
            <a:off x="568794" y="8352375"/>
            <a:ext cx="9025004" cy="646331"/>
          </a:xfrm>
          <a:prstGeom prst="rect">
            <a:avLst/>
          </a:prstGeom>
          <a:noFill/>
        </p:spPr>
        <p:txBody>
          <a:bodyPr wrap="square">
            <a:spAutoFit/>
          </a:bodyPr>
          <a:lstStyle/>
          <a:p>
            <a:r>
              <a:rPr lang="en-US" sz="3600" b="1" dirty="0"/>
              <a:t>11. KHÓ KHĂN VÀ HƯỚNG PHÁT TRIỂN</a:t>
            </a:r>
          </a:p>
        </p:txBody>
      </p:sp>
      <p:sp>
        <p:nvSpPr>
          <p:cNvPr id="14" name="TextBox 13">
            <a:extLst>
              <a:ext uri="{FF2B5EF4-FFF2-40B4-BE49-F238E27FC236}">
                <a16:creationId xmlns:a16="http://schemas.microsoft.com/office/drawing/2014/main" id="{98DFD526-CC1B-ADA4-E3AB-BAACB02483FE}"/>
              </a:ext>
            </a:extLst>
          </p:cNvPr>
          <p:cNvSpPr txBox="1"/>
          <p:nvPr/>
        </p:nvSpPr>
        <p:spPr>
          <a:xfrm>
            <a:off x="570349" y="5136099"/>
            <a:ext cx="10014050" cy="646331"/>
          </a:xfrm>
          <a:prstGeom prst="rect">
            <a:avLst/>
          </a:prstGeom>
          <a:noFill/>
        </p:spPr>
        <p:txBody>
          <a:bodyPr wrap="square">
            <a:spAutoFit/>
          </a:bodyPr>
          <a:lstStyle/>
          <a:p>
            <a:r>
              <a:rPr lang="en-US" sz="3600" b="1" dirty="0"/>
              <a:t>6. CÁC CHỨC NĂNG CHÍNH CỦA HỆ THỐNG</a:t>
            </a:r>
          </a:p>
        </p:txBody>
      </p:sp>
      <p:sp>
        <p:nvSpPr>
          <p:cNvPr id="5" name="TextBox 4">
            <a:extLst>
              <a:ext uri="{FF2B5EF4-FFF2-40B4-BE49-F238E27FC236}">
                <a16:creationId xmlns:a16="http://schemas.microsoft.com/office/drawing/2014/main" id="{B84ABE43-D45A-27AE-06FF-996ED7E12954}"/>
              </a:ext>
            </a:extLst>
          </p:cNvPr>
          <p:cNvSpPr txBox="1"/>
          <p:nvPr/>
        </p:nvSpPr>
        <p:spPr>
          <a:xfrm>
            <a:off x="567597" y="3925272"/>
            <a:ext cx="6129404" cy="646331"/>
          </a:xfrm>
          <a:prstGeom prst="rect">
            <a:avLst/>
          </a:prstGeom>
          <a:noFill/>
        </p:spPr>
        <p:txBody>
          <a:bodyPr wrap="square">
            <a:spAutoFit/>
          </a:bodyPr>
          <a:lstStyle/>
          <a:p>
            <a:r>
              <a:rPr lang="en-US" sz="3600" b="1" dirty="0"/>
              <a:t>4. SƠ ĐỒ HỆ THỐNG</a:t>
            </a:r>
          </a:p>
        </p:txBody>
      </p:sp>
    </p:spTree>
    <p:extLst>
      <p:ext uri="{BB962C8B-B14F-4D97-AF65-F5344CB8AC3E}">
        <p14:creationId xmlns:p14="http://schemas.microsoft.com/office/powerpoint/2010/main" val="3180175203"/>
      </p:ext>
    </p:extLst>
  </p:cSld>
  <p:clrMapOvr>
    <a:masterClrMapping/>
  </p:clrMapOvr>
  <p:transition>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0-#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250" fill="hold"/>
                                        <p:tgtEl>
                                          <p:spTgt spid="13"/>
                                        </p:tgtEl>
                                        <p:attrNameLst>
                                          <p:attrName>ppt_x</p:attrName>
                                        </p:attrNameLst>
                                      </p:cBhvr>
                                      <p:tavLst>
                                        <p:tav tm="0">
                                          <p:val>
                                            <p:strVal val="0-#ppt_w/2"/>
                                          </p:val>
                                        </p:tav>
                                        <p:tav tm="100000">
                                          <p:val>
                                            <p:strVal val="#ppt_x"/>
                                          </p:val>
                                        </p:tav>
                                      </p:tavLst>
                                    </p:anim>
                                    <p:anim calcmode="lin" valueType="num">
                                      <p:cBhvr additive="base">
                                        <p:cTn id="12" dur="2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17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250" fill="hold"/>
                                        <p:tgtEl>
                                          <p:spTgt spid="4"/>
                                        </p:tgtEl>
                                        <p:attrNameLst>
                                          <p:attrName>ppt_x</p:attrName>
                                        </p:attrNameLst>
                                      </p:cBhvr>
                                      <p:tavLst>
                                        <p:tav tm="0">
                                          <p:val>
                                            <p:strVal val="0-#ppt_w/2"/>
                                          </p:val>
                                        </p:tav>
                                        <p:tav tm="100000">
                                          <p:val>
                                            <p:strVal val="#ppt_x"/>
                                          </p:val>
                                        </p:tav>
                                      </p:tavLst>
                                    </p:anim>
                                    <p:anim calcmode="lin" valueType="num">
                                      <p:cBhvr additive="base">
                                        <p:cTn id="16" dur="25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10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250" fill="hold"/>
                                        <p:tgtEl>
                                          <p:spTgt spid="6"/>
                                        </p:tgtEl>
                                        <p:attrNameLst>
                                          <p:attrName>ppt_x</p:attrName>
                                        </p:attrNameLst>
                                      </p:cBhvr>
                                      <p:tavLst>
                                        <p:tav tm="0">
                                          <p:val>
                                            <p:strVal val="0-#ppt_w/2"/>
                                          </p:val>
                                        </p:tav>
                                        <p:tav tm="100000">
                                          <p:val>
                                            <p:strVal val="#ppt_x"/>
                                          </p:val>
                                        </p:tav>
                                      </p:tavLst>
                                    </p:anim>
                                    <p:anim calcmode="lin" valueType="num">
                                      <p:cBhvr additive="base">
                                        <p:cTn id="20" dur="25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20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250" fill="hold"/>
                                        <p:tgtEl>
                                          <p:spTgt spid="8"/>
                                        </p:tgtEl>
                                        <p:attrNameLst>
                                          <p:attrName>ppt_x</p:attrName>
                                        </p:attrNameLst>
                                      </p:cBhvr>
                                      <p:tavLst>
                                        <p:tav tm="0">
                                          <p:val>
                                            <p:strVal val="0-#ppt_w/2"/>
                                          </p:val>
                                        </p:tav>
                                        <p:tav tm="100000">
                                          <p:val>
                                            <p:strVal val="#ppt_x"/>
                                          </p:val>
                                        </p:tav>
                                      </p:tavLst>
                                    </p:anim>
                                    <p:anim calcmode="lin" valueType="num">
                                      <p:cBhvr additive="base">
                                        <p:cTn id="24" dur="25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50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250" fill="hold"/>
                                        <p:tgtEl>
                                          <p:spTgt spid="9"/>
                                        </p:tgtEl>
                                        <p:attrNameLst>
                                          <p:attrName>ppt_x</p:attrName>
                                        </p:attrNameLst>
                                      </p:cBhvr>
                                      <p:tavLst>
                                        <p:tav tm="0">
                                          <p:val>
                                            <p:strVal val="0-#ppt_w/2"/>
                                          </p:val>
                                        </p:tav>
                                        <p:tav tm="100000">
                                          <p:val>
                                            <p:strVal val="#ppt_x"/>
                                          </p:val>
                                        </p:tav>
                                      </p:tavLst>
                                    </p:anim>
                                    <p:anim calcmode="lin" valueType="num">
                                      <p:cBhvr additive="base">
                                        <p:cTn id="28" dur="25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25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250" fill="hold"/>
                                        <p:tgtEl>
                                          <p:spTgt spid="10"/>
                                        </p:tgtEl>
                                        <p:attrNameLst>
                                          <p:attrName>ppt_x</p:attrName>
                                        </p:attrNameLst>
                                      </p:cBhvr>
                                      <p:tavLst>
                                        <p:tav tm="0">
                                          <p:val>
                                            <p:strVal val="0-#ppt_w/2"/>
                                          </p:val>
                                        </p:tav>
                                        <p:tav tm="100000">
                                          <p:val>
                                            <p:strVal val="#ppt_x"/>
                                          </p:val>
                                        </p:tav>
                                      </p:tavLst>
                                    </p:anim>
                                    <p:anim calcmode="lin" valueType="num">
                                      <p:cBhvr additive="base">
                                        <p:cTn id="32" dur="250" fill="hold"/>
                                        <p:tgtEl>
                                          <p:spTgt spid="1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25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250" fill="hold"/>
                                        <p:tgtEl>
                                          <p:spTgt spid="11"/>
                                        </p:tgtEl>
                                        <p:attrNameLst>
                                          <p:attrName>ppt_x</p:attrName>
                                        </p:attrNameLst>
                                      </p:cBhvr>
                                      <p:tavLst>
                                        <p:tav tm="0">
                                          <p:val>
                                            <p:strVal val="0-#ppt_w/2"/>
                                          </p:val>
                                        </p:tav>
                                        <p:tav tm="100000">
                                          <p:val>
                                            <p:strVal val="#ppt_x"/>
                                          </p:val>
                                        </p:tav>
                                      </p:tavLst>
                                    </p:anim>
                                    <p:anim calcmode="lin" valueType="num">
                                      <p:cBhvr additive="base">
                                        <p:cTn id="36" dur="25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250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250" fill="hold"/>
                                        <p:tgtEl>
                                          <p:spTgt spid="12"/>
                                        </p:tgtEl>
                                        <p:attrNameLst>
                                          <p:attrName>ppt_x</p:attrName>
                                        </p:attrNameLst>
                                      </p:cBhvr>
                                      <p:tavLst>
                                        <p:tav tm="0">
                                          <p:val>
                                            <p:strVal val="0-#ppt_w/2"/>
                                          </p:val>
                                        </p:tav>
                                        <p:tav tm="100000">
                                          <p:val>
                                            <p:strVal val="#ppt_x"/>
                                          </p:val>
                                        </p:tav>
                                      </p:tavLst>
                                    </p:anim>
                                    <p:anim calcmode="lin" valueType="num">
                                      <p:cBhvr additive="base">
                                        <p:cTn id="40" dur="25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125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250" fill="hold"/>
                                        <p:tgtEl>
                                          <p:spTgt spid="14"/>
                                        </p:tgtEl>
                                        <p:attrNameLst>
                                          <p:attrName>ppt_x</p:attrName>
                                        </p:attrNameLst>
                                      </p:cBhvr>
                                      <p:tavLst>
                                        <p:tav tm="0">
                                          <p:val>
                                            <p:strVal val="0-#ppt_w/2"/>
                                          </p:val>
                                        </p:tav>
                                        <p:tav tm="100000">
                                          <p:val>
                                            <p:strVal val="#ppt_x"/>
                                          </p:val>
                                        </p:tav>
                                      </p:tavLst>
                                    </p:anim>
                                    <p:anim calcmode="lin" valueType="num">
                                      <p:cBhvr additive="base">
                                        <p:cTn id="44" dur="250" fill="hold"/>
                                        <p:tgtEl>
                                          <p:spTgt spid="14"/>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750"/>
                                  </p:stCondLst>
                                  <p:childTnLst>
                                    <p:set>
                                      <p:cBhvr>
                                        <p:cTn id="46" dur="1" fill="hold">
                                          <p:stCondLst>
                                            <p:cond delay="0"/>
                                          </p:stCondLst>
                                        </p:cTn>
                                        <p:tgtEl>
                                          <p:spTgt spid="5"/>
                                        </p:tgtEl>
                                        <p:attrNameLst>
                                          <p:attrName>style.visibility</p:attrName>
                                        </p:attrNameLst>
                                      </p:cBhvr>
                                      <p:to>
                                        <p:strVal val="visible"/>
                                      </p:to>
                                    </p:set>
                                    <p:anim calcmode="lin" valueType="num">
                                      <p:cBhvr additive="base">
                                        <p:cTn id="47" dur="250" fill="hold"/>
                                        <p:tgtEl>
                                          <p:spTgt spid="5"/>
                                        </p:tgtEl>
                                        <p:attrNameLst>
                                          <p:attrName>ppt_x</p:attrName>
                                        </p:attrNameLst>
                                      </p:cBhvr>
                                      <p:tavLst>
                                        <p:tav tm="0">
                                          <p:val>
                                            <p:strVal val="0-#ppt_w/2"/>
                                          </p:val>
                                        </p:tav>
                                        <p:tav tm="100000">
                                          <p:val>
                                            <p:strVal val="#ppt_x"/>
                                          </p:val>
                                        </p:tav>
                                      </p:tavLst>
                                    </p:anim>
                                    <p:anim calcmode="lin" valueType="num">
                                      <p:cBhvr additive="base">
                                        <p:cTn id="48" dur="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P spid="4" grpId="0"/>
      <p:bldP spid="6" grpId="0"/>
      <p:bldP spid="8" grpId="0"/>
      <p:bldP spid="9" grpId="0"/>
      <p:bldP spid="10" grpId="0"/>
      <p:bldP spid="12" grpId="0"/>
      <p:bldP spid="1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F0BFD-CBAE-2A14-8989-55AB2745F2D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300E2BE-D50A-D950-A3EE-13CE3EC7962D}"/>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F142245-3E72-5290-C14A-01F6D6CD2361}"/>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19A6DBC9-F050-19BD-7DF7-53D70BA8AD89}"/>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cs typeface="Arial"/>
              </a:rPr>
              <a:t>GIỚI THIỆU ĐỀ TÀI</a:t>
            </a:r>
            <a:endParaRPr lang="en-US" sz="4000" b="1" dirty="0">
              <a:solidFill>
                <a:srgbClr val="1F409A"/>
              </a:solidFill>
              <a:cs typeface="Arial"/>
            </a:endParaRPr>
          </a:p>
        </p:txBody>
      </p:sp>
      <p:pic>
        <p:nvPicPr>
          <p:cNvPr id="208" name="Picture 207" descr="Dai Nam [PPT] Template 15.png">
            <a:extLst>
              <a:ext uri="{FF2B5EF4-FFF2-40B4-BE49-F238E27FC236}">
                <a16:creationId xmlns:a16="http://schemas.microsoft.com/office/drawing/2014/main" id="{D2214166-1E0E-A96B-D8B9-6A9F2632FC4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Box 4">
            <a:extLst>
              <a:ext uri="{FF2B5EF4-FFF2-40B4-BE49-F238E27FC236}">
                <a16:creationId xmlns:a16="http://schemas.microsoft.com/office/drawing/2014/main" id="{8B0C1089-62AE-059D-7090-DDE4225A68BD}"/>
              </a:ext>
            </a:extLst>
          </p:cNvPr>
          <p:cNvSpPr txBox="1"/>
          <p:nvPr/>
        </p:nvSpPr>
        <p:spPr>
          <a:xfrm>
            <a:off x="533400" y="2008963"/>
            <a:ext cx="15087600" cy="646331"/>
          </a:xfrm>
          <a:prstGeom prst="rect">
            <a:avLst/>
          </a:prstGeom>
          <a:noFill/>
        </p:spPr>
        <p:txBody>
          <a:bodyPr wrap="square" rtlCol="0">
            <a:spAutoFit/>
          </a:bodyPr>
          <a:lstStyle/>
          <a:p>
            <a:r>
              <a:rPr lang="vi-VN" sz="3600" b="1" dirty="0"/>
              <a:t>1</a:t>
            </a:r>
            <a:r>
              <a:rPr lang="en-US" sz="3600" b="1" dirty="0"/>
              <a:t>. </a:t>
            </a:r>
            <a:r>
              <a:rPr lang="en-US" sz="3600" b="1" dirty="0" err="1"/>
              <a:t>Đặt</a:t>
            </a:r>
            <a:r>
              <a:rPr lang="en-US" sz="3600" b="1" dirty="0"/>
              <a:t> </a:t>
            </a:r>
            <a:r>
              <a:rPr lang="en-US" sz="3600" b="1" dirty="0" err="1"/>
              <a:t>vấn</a:t>
            </a:r>
            <a:r>
              <a:rPr lang="en-US" sz="3600" b="1" dirty="0"/>
              <a:t> </a:t>
            </a:r>
            <a:r>
              <a:rPr lang="en-US" sz="3600" b="1" dirty="0" err="1"/>
              <a:t>đề</a:t>
            </a:r>
            <a:endParaRPr lang="vi-VN" sz="3600" b="1" dirty="0"/>
          </a:p>
        </p:txBody>
      </p:sp>
      <p:sp>
        <p:nvSpPr>
          <p:cNvPr id="7" name="TextBox 6">
            <a:extLst>
              <a:ext uri="{FF2B5EF4-FFF2-40B4-BE49-F238E27FC236}">
                <a16:creationId xmlns:a16="http://schemas.microsoft.com/office/drawing/2014/main" id="{1605D741-4410-E8BC-BF4B-6329C2CE2E70}"/>
              </a:ext>
            </a:extLst>
          </p:cNvPr>
          <p:cNvSpPr txBox="1"/>
          <p:nvPr/>
        </p:nvSpPr>
        <p:spPr>
          <a:xfrm>
            <a:off x="496824" y="5127901"/>
            <a:ext cx="4114800" cy="646331"/>
          </a:xfrm>
          <a:prstGeom prst="rect">
            <a:avLst/>
          </a:prstGeom>
          <a:noFill/>
        </p:spPr>
        <p:txBody>
          <a:bodyPr wrap="square">
            <a:spAutoFit/>
          </a:bodyPr>
          <a:lstStyle/>
          <a:p>
            <a:pPr>
              <a:buFont typeface="Arial" panose="020B0604020202020204" pitchFamily="34" charset="0"/>
              <a:buChar char="•"/>
            </a:pPr>
            <a:r>
              <a:rPr lang="vi-VN" sz="3600" b="1" dirty="0"/>
              <a:t> Tốn thời gian</a:t>
            </a:r>
            <a:endParaRPr lang="en-US" sz="3600" b="1" dirty="0"/>
          </a:p>
        </p:txBody>
      </p:sp>
      <p:sp>
        <p:nvSpPr>
          <p:cNvPr id="11" name="TextBox 10">
            <a:extLst>
              <a:ext uri="{FF2B5EF4-FFF2-40B4-BE49-F238E27FC236}">
                <a16:creationId xmlns:a16="http://schemas.microsoft.com/office/drawing/2014/main" id="{567C811F-9282-329B-B503-0A3412710985}"/>
              </a:ext>
            </a:extLst>
          </p:cNvPr>
          <p:cNvSpPr txBox="1"/>
          <p:nvPr/>
        </p:nvSpPr>
        <p:spPr>
          <a:xfrm>
            <a:off x="496824" y="5774232"/>
            <a:ext cx="4114800" cy="646331"/>
          </a:xfrm>
          <a:prstGeom prst="rect">
            <a:avLst/>
          </a:prstGeom>
          <a:noFill/>
        </p:spPr>
        <p:txBody>
          <a:bodyPr wrap="square">
            <a:spAutoFit/>
          </a:bodyPr>
          <a:lstStyle/>
          <a:p>
            <a:pPr>
              <a:buFont typeface="Arial" panose="020B0604020202020204" pitchFamily="34" charset="0"/>
              <a:buChar char="•"/>
            </a:pPr>
            <a:r>
              <a:rPr lang="vi-VN" sz="3600" b="1" dirty="0"/>
              <a:t> Dễ xảy ra sai sót</a:t>
            </a:r>
            <a:endParaRPr lang="en-US" sz="3600" b="1" dirty="0"/>
          </a:p>
        </p:txBody>
      </p:sp>
      <p:sp>
        <p:nvSpPr>
          <p:cNvPr id="13" name="TextBox 12">
            <a:extLst>
              <a:ext uri="{FF2B5EF4-FFF2-40B4-BE49-F238E27FC236}">
                <a16:creationId xmlns:a16="http://schemas.microsoft.com/office/drawing/2014/main" id="{6C1B8C87-6251-609F-C6E2-81E07B6ECEA8}"/>
              </a:ext>
            </a:extLst>
          </p:cNvPr>
          <p:cNvSpPr txBox="1"/>
          <p:nvPr/>
        </p:nvSpPr>
        <p:spPr>
          <a:xfrm>
            <a:off x="496824" y="6420563"/>
            <a:ext cx="6589776" cy="646331"/>
          </a:xfrm>
          <a:prstGeom prst="rect">
            <a:avLst/>
          </a:prstGeom>
          <a:noFill/>
        </p:spPr>
        <p:txBody>
          <a:bodyPr wrap="square">
            <a:spAutoFit/>
          </a:bodyPr>
          <a:lstStyle/>
          <a:p>
            <a:pPr>
              <a:buFont typeface="Arial" panose="020B0604020202020204" pitchFamily="34" charset="0"/>
              <a:buChar char="•"/>
            </a:pPr>
            <a:r>
              <a:rPr lang="vi-VN" sz="3600" b="1" dirty="0"/>
              <a:t> Không hiệu quả</a:t>
            </a:r>
          </a:p>
        </p:txBody>
      </p:sp>
      <p:sp>
        <p:nvSpPr>
          <p:cNvPr id="15" name="TextBox 14">
            <a:extLst>
              <a:ext uri="{FF2B5EF4-FFF2-40B4-BE49-F238E27FC236}">
                <a16:creationId xmlns:a16="http://schemas.microsoft.com/office/drawing/2014/main" id="{5163B35E-64D9-95EF-934B-70EF53183A3D}"/>
              </a:ext>
            </a:extLst>
          </p:cNvPr>
          <p:cNvSpPr txBox="1"/>
          <p:nvPr/>
        </p:nvSpPr>
        <p:spPr>
          <a:xfrm>
            <a:off x="496824" y="2654558"/>
            <a:ext cx="17029176" cy="2308324"/>
          </a:xfrm>
          <a:prstGeom prst="rect">
            <a:avLst/>
          </a:prstGeom>
          <a:noFill/>
        </p:spPr>
        <p:txBody>
          <a:bodyPr wrap="square">
            <a:spAutoFit/>
          </a:bodyPr>
          <a:lstStyle/>
          <a:p>
            <a:pPr algn="just"/>
            <a:r>
              <a:rPr lang="vi-VN" sz="3600" dirty="0"/>
              <a:t>Việc điểm danh sinh viên là một phần quan trọng trong quản lý học tập tại các trường học, đặc biệt trong môi trường giáo dục hiện đại. Tuy nhiên, phương pháp điểm danh truyền thống, như giấy tờ hay điểm danh miệng, có thể gặp phải nhiều vấn đề như:</a:t>
            </a:r>
          </a:p>
        </p:txBody>
      </p:sp>
      <p:pic>
        <p:nvPicPr>
          <p:cNvPr id="16" name="Picture 15">
            <a:extLst>
              <a:ext uri="{FF2B5EF4-FFF2-40B4-BE49-F238E27FC236}">
                <a16:creationId xmlns:a16="http://schemas.microsoft.com/office/drawing/2014/main" id="{EB2FD74A-7C64-6B8E-6501-73B2EC11E14C}"/>
              </a:ext>
            </a:extLst>
          </p:cNvPr>
          <p:cNvPicPr>
            <a:picLocks noChangeAspect="1"/>
          </p:cNvPicPr>
          <p:nvPr/>
        </p:nvPicPr>
        <p:blipFill>
          <a:blip r:embed="rId5"/>
          <a:stretch>
            <a:fillRect/>
          </a:stretch>
        </p:blipFill>
        <p:spPr>
          <a:xfrm>
            <a:off x="9601200" y="4911442"/>
            <a:ext cx="6714649" cy="4476433"/>
          </a:xfrm>
          <a:prstGeom prst="rect">
            <a:avLst/>
          </a:prstGeom>
        </p:spPr>
      </p:pic>
      <p:sp>
        <p:nvSpPr>
          <p:cNvPr id="9" name="TextBox 8">
            <a:extLst>
              <a:ext uri="{FF2B5EF4-FFF2-40B4-BE49-F238E27FC236}">
                <a16:creationId xmlns:a16="http://schemas.microsoft.com/office/drawing/2014/main" id="{0D7C2252-ED02-BB79-92AD-FD8E7B615D25}"/>
              </a:ext>
            </a:extLst>
          </p:cNvPr>
          <p:cNvSpPr txBox="1"/>
          <p:nvPr/>
        </p:nvSpPr>
        <p:spPr>
          <a:xfrm>
            <a:off x="533400" y="7066894"/>
            <a:ext cx="9144000" cy="646331"/>
          </a:xfrm>
          <a:prstGeom prst="rect">
            <a:avLst/>
          </a:prstGeom>
          <a:noFill/>
        </p:spPr>
        <p:txBody>
          <a:bodyPr wrap="square">
            <a:spAutoFit/>
          </a:bodyPr>
          <a:lstStyle/>
          <a:p>
            <a:pPr>
              <a:buFont typeface="Arial" panose="020B0604020202020204" pitchFamily="34" charset="0"/>
              <a:buChar char="•"/>
            </a:pPr>
            <a:r>
              <a:rPr lang="vi-VN" sz="3600" b="1" dirty="0"/>
              <a:t> Gian lận trong điểm danh</a:t>
            </a:r>
            <a:endParaRPr lang="en-US" sz="3600" b="1" dirty="0"/>
          </a:p>
        </p:txBody>
      </p:sp>
    </p:spTree>
    <p:extLst>
      <p:ext uri="{BB962C8B-B14F-4D97-AF65-F5344CB8AC3E}">
        <p14:creationId xmlns:p14="http://schemas.microsoft.com/office/powerpoint/2010/main" val="4169202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25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0-#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50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fill="hold"/>
                                        <p:tgtEl>
                                          <p:spTgt spid="13"/>
                                        </p:tgtEl>
                                        <p:attrNameLst>
                                          <p:attrName>ppt_x</p:attrName>
                                        </p:attrNameLst>
                                      </p:cBhvr>
                                      <p:tavLst>
                                        <p:tav tm="0">
                                          <p:val>
                                            <p:strVal val="0-#ppt_w/2"/>
                                          </p:val>
                                        </p:tav>
                                        <p:tav tm="100000">
                                          <p:val>
                                            <p:strVal val="#ppt_x"/>
                                          </p:val>
                                        </p:tav>
                                      </p:tavLst>
                                    </p:anim>
                                    <p:anim calcmode="lin" valueType="num">
                                      <p:cBhvr additive="base">
                                        <p:cTn id="21" dur="500" fill="hold"/>
                                        <p:tgtEl>
                                          <p:spTgt spid="13"/>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75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0-#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P spid="15"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75F64-0D6D-910D-6FD6-5CD4EBFB9EB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07DA0B7-ACF2-47AB-5942-42114F2B2200}"/>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48D3DB29-46CB-6AFE-E982-DF2DA8155891}"/>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9F393847-8F1F-98F2-DFDB-4B8C91EE3520}"/>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GIỚI THIỆU ĐỀ TÀI</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A110149B-6E4A-EEBD-8275-A6E62B721BE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Box 4">
            <a:extLst>
              <a:ext uri="{FF2B5EF4-FFF2-40B4-BE49-F238E27FC236}">
                <a16:creationId xmlns:a16="http://schemas.microsoft.com/office/drawing/2014/main" id="{DF06E5C8-E238-E630-5386-F2FBFD594D6D}"/>
              </a:ext>
            </a:extLst>
          </p:cNvPr>
          <p:cNvSpPr txBox="1"/>
          <p:nvPr/>
        </p:nvSpPr>
        <p:spPr>
          <a:xfrm>
            <a:off x="533400" y="2008963"/>
            <a:ext cx="15087600" cy="646331"/>
          </a:xfrm>
          <a:prstGeom prst="rect">
            <a:avLst/>
          </a:prstGeom>
          <a:noFill/>
        </p:spPr>
        <p:txBody>
          <a:bodyPr wrap="square" rtlCol="0">
            <a:spAutoFit/>
          </a:bodyPr>
          <a:lstStyle/>
          <a:p>
            <a:r>
              <a:rPr lang="en-US" sz="3600" b="1" dirty="0"/>
              <a:t>2. </a:t>
            </a:r>
            <a:r>
              <a:rPr lang="en-US" sz="3600" b="1" dirty="0" err="1"/>
              <a:t>Giải</a:t>
            </a:r>
            <a:r>
              <a:rPr lang="en-US" sz="3600" b="1" dirty="0"/>
              <a:t> </a:t>
            </a:r>
            <a:r>
              <a:rPr lang="en-US" sz="3600" b="1" dirty="0" err="1"/>
              <a:t>pháp</a:t>
            </a:r>
            <a:r>
              <a:rPr lang="en-US" sz="3600" b="1" dirty="0"/>
              <a:t> </a:t>
            </a:r>
            <a:r>
              <a:rPr lang="en-US" sz="3600" b="1" dirty="0" err="1"/>
              <a:t>đề</a:t>
            </a:r>
            <a:r>
              <a:rPr lang="en-US" sz="3600" b="1" dirty="0"/>
              <a:t> </a:t>
            </a:r>
            <a:r>
              <a:rPr lang="en-US" sz="3600" b="1" dirty="0" err="1"/>
              <a:t>xuất</a:t>
            </a:r>
            <a:endParaRPr lang="vi-VN" sz="3600" b="1" dirty="0"/>
          </a:p>
        </p:txBody>
      </p:sp>
      <p:sp>
        <p:nvSpPr>
          <p:cNvPr id="7" name="TextBox 6">
            <a:extLst>
              <a:ext uri="{FF2B5EF4-FFF2-40B4-BE49-F238E27FC236}">
                <a16:creationId xmlns:a16="http://schemas.microsoft.com/office/drawing/2014/main" id="{6E8CD685-F3BC-1582-A86C-93CA0D8CFF90}"/>
              </a:ext>
            </a:extLst>
          </p:cNvPr>
          <p:cNvSpPr txBox="1"/>
          <p:nvPr/>
        </p:nvSpPr>
        <p:spPr>
          <a:xfrm>
            <a:off x="496824" y="3862852"/>
            <a:ext cx="17181576" cy="646331"/>
          </a:xfrm>
          <a:prstGeom prst="rect">
            <a:avLst/>
          </a:prstGeom>
          <a:noFill/>
        </p:spPr>
        <p:txBody>
          <a:bodyPr wrap="square">
            <a:spAutoFit/>
          </a:bodyPr>
          <a:lstStyle/>
          <a:p>
            <a:pPr marL="571500" indent="-571500">
              <a:buFont typeface="Arial" panose="020B0604020202020204" pitchFamily="34" charset="0"/>
              <a:buChar char="•"/>
            </a:pPr>
            <a:r>
              <a:rPr lang="vi-VN" sz="3600" dirty="0"/>
              <a:t>Mỗi sinh viên có một </a:t>
            </a:r>
            <a:r>
              <a:rPr lang="vi-VN" sz="3600" b="1" dirty="0"/>
              <a:t>mã QR riêng</a:t>
            </a:r>
            <a:r>
              <a:rPr lang="vi-VN" sz="3600" dirty="0"/>
              <a:t> được tạo và liên kết với thông tin cá nhân.</a:t>
            </a:r>
          </a:p>
        </p:txBody>
      </p:sp>
      <p:sp>
        <p:nvSpPr>
          <p:cNvPr id="15" name="TextBox 14">
            <a:extLst>
              <a:ext uri="{FF2B5EF4-FFF2-40B4-BE49-F238E27FC236}">
                <a16:creationId xmlns:a16="http://schemas.microsoft.com/office/drawing/2014/main" id="{7445297E-6432-3A59-3921-D358FF5306C0}"/>
              </a:ext>
            </a:extLst>
          </p:cNvPr>
          <p:cNvSpPr txBox="1"/>
          <p:nvPr/>
        </p:nvSpPr>
        <p:spPr>
          <a:xfrm>
            <a:off x="496824" y="2654558"/>
            <a:ext cx="17029176" cy="1200329"/>
          </a:xfrm>
          <a:prstGeom prst="rect">
            <a:avLst/>
          </a:prstGeom>
          <a:noFill/>
        </p:spPr>
        <p:txBody>
          <a:bodyPr wrap="square">
            <a:spAutoFit/>
          </a:bodyPr>
          <a:lstStyle/>
          <a:p>
            <a:pPr algn="just"/>
            <a:r>
              <a:rPr lang="vi-VN" sz="3600" dirty="0"/>
              <a:t>Với sự phát triển của công nghệ, </a:t>
            </a:r>
            <a:r>
              <a:rPr lang="vi-VN" sz="3600" b="1" dirty="0"/>
              <a:t>mã QR </a:t>
            </a:r>
            <a:r>
              <a:rPr lang="vi-VN" sz="3600" b="1" dirty="0" err="1"/>
              <a:t>Code</a:t>
            </a:r>
            <a:r>
              <a:rPr lang="vi-VN" sz="3600" dirty="0"/>
              <a:t> mang lại một phương pháp điểm danh hiện đại, nhanh chóng và chính xác hơn. Trong hệ thống này:</a:t>
            </a:r>
          </a:p>
        </p:txBody>
      </p:sp>
      <p:sp>
        <p:nvSpPr>
          <p:cNvPr id="4" name="TextBox 3">
            <a:extLst>
              <a:ext uri="{FF2B5EF4-FFF2-40B4-BE49-F238E27FC236}">
                <a16:creationId xmlns:a16="http://schemas.microsoft.com/office/drawing/2014/main" id="{CCC535B3-E7C8-5CE1-9798-31591255BD2B}"/>
              </a:ext>
            </a:extLst>
          </p:cNvPr>
          <p:cNvSpPr txBox="1"/>
          <p:nvPr/>
        </p:nvSpPr>
        <p:spPr>
          <a:xfrm>
            <a:off x="496824" y="4509183"/>
            <a:ext cx="17294352" cy="1200329"/>
          </a:xfrm>
          <a:prstGeom prst="rect">
            <a:avLst/>
          </a:prstGeom>
          <a:noFill/>
        </p:spPr>
        <p:txBody>
          <a:bodyPr wrap="square">
            <a:spAutoFit/>
          </a:bodyPr>
          <a:lstStyle/>
          <a:p>
            <a:pPr marL="571500" indent="-571500" algn="just">
              <a:buFont typeface="Arial" panose="020B0604020202020204" pitchFamily="34" charset="0"/>
              <a:buChar char="•"/>
            </a:pPr>
            <a:r>
              <a:rPr lang="vi-VN" sz="3600" dirty="0"/>
              <a:t>Khi vào lớp, sinh viên chỉ cần </a:t>
            </a:r>
            <a:r>
              <a:rPr lang="vi-VN" sz="3600" b="1" dirty="0"/>
              <a:t>quét mã QR</a:t>
            </a:r>
            <a:r>
              <a:rPr lang="vi-VN" sz="3600" dirty="0"/>
              <a:t> bằng điện thoại, hệ thống sẽ </a:t>
            </a:r>
            <a:r>
              <a:rPr lang="vi-VN" sz="3600" b="1" dirty="0"/>
              <a:t>xác thực và lưu trữ thông tin điểm danh</a:t>
            </a:r>
            <a:r>
              <a:rPr lang="vi-VN" sz="3600" dirty="0"/>
              <a:t> trong cơ sở dữ liệu.</a:t>
            </a:r>
          </a:p>
        </p:txBody>
      </p:sp>
      <p:pic>
        <p:nvPicPr>
          <p:cNvPr id="8" name="Picture 2" descr="QR Codes Are a Double-Edged Sword for Patient Care | HealthTech Magazine">
            <a:extLst>
              <a:ext uri="{FF2B5EF4-FFF2-40B4-BE49-F238E27FC236}">
                <a16:creationId xmlns:a16="http://schemas.microsoft.com/office/drawing/2014/main" id="{FAC39E2E-F8AB-E426-FEA8-B1662F012E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1772" y="6134100"/>
            <a:ext cx="11279280" cy="3463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3519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66CAE-931A-BB3E-07A2-31480BE22C7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AB42470-4147-9DFD-E822-0C6898ABCD96}"/>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1B8A5112-087D-D9B6-7BBB-9253AE959C52}"/>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0671B469-CEF4-E39B-63F3-E43AE52F706F}"/>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MỤC TIÊU NGHIÊN CỨU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571D8A6E-3073-B8A6-F1E0-E4633103AA3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10" name="TextBox 9">
            <a:extLst>
              <a:ext uri="{FF2B5EF4-FFF2-40B4-BE49-F238E27FC236}">
                <a16:creationId xmlns:a16="http://schemas.microsoft.com/office/drawing/2014/main" id="{625A010B-CC22-9813-411E-6797369D96FA}"/>
              </a:ext>
            </a:extLst>
          </p:cNvPr>
          <p:cNvSpPr txBox="1"/>
          <p:nvPr/>
        </p:nvSpPr>
        <p:spPr>
          <a:xfrm>
            <a:off x="533400" y="2242159"/>
            <a:ext cx="16992600" cy="1754326"/>
          </a:xfrm>
          <a:prstGeom prst="rect">
            <a:avLst/>
          </a:prstGeom>
          <a:noFill/>
        </p:spPr>
        <p:txBody>
          <a:bodyPr wrap="square">
            <a:spAutoFit/>
          </a:bodyPr>
          <a:lstStyle/>
          <a:p>
            <a:pPr algn="just"/>
            <a:r>
              <a:rPr lang="en-US" sz="3600" b="1" dirty="0" err="1"/>
              <a:t>Mục</a:t>
            </a:r>
            <a:r>
              <a:rPr lang="en-US" sz="3600" b="1" dirty="0"/>
              <a:t> </a:t>
            </a:r>
            <a:r>
              <a:rPr lang="en-US" sz="3600" b="1" dirty="0" err="1"/>
              <a:t>tiêu</a:t>
            </a:r>
            <a:r>
              <a:rPr lang="en-US" sz="3600" b="1" dirty="0"/>
              <a:t> </a:t>
            </a:r>
            <a:r>
              <a:rPr lang="en-US" sz="3600" b="1" dirty="0" err="1"/>
              <a:t>chính</a:t>
            </a:r>
            <a:r>
              <a:rPr lang="en-US" sz="3600" dirty="0"/>
              <a:t>: </a:t>
            </a:r>
            <a:r>
              <a:rPr lang="en-US" sz="3600" dirty="0" err="1"/>
              <a:t>Phát</a:t>
            </a:r>
            <a:r>
              <a:rPr lang="en-US" sz="3600" dirty="0"/>
              <a:t> </a:t>
            </a:r>
            <a:r>
              <a:rPr lang="en-US" sz="3600" dirty="0" err="1"/>
              <a:t>triển</a:t>
            </a:r>
            <a:r>
              <a:rPr lang="en-US" sz="3600" dirty="0"/>
              <a:t> </a:t>
            </a:r>
            <a:r>
              <a:rPr lang="en-US" sz="3600" dirty="0" err="1"/>
              <a:t>hệ</a:t>
            </a:r>
            <a:r>
              <a:rPr lang="en-US" sz="3600" dirty="0"/>
              <a:t> </a:t>
            </a:r>
            <a:r>
              <a:rPr lang="en-US" sz="3600" dirty="0" err="1"/>
              <a:t>thống</a:t>
            </a:r>
            <a:r>
              <a:rPr lang="en-US" sz="3600" dirty="0"/>
              <a:t> </a:t>
            </a:r>
            <a:r>
              <a:rPr lang="en-US" sz="3600" dirty="0" err="1"/>
              <a:t>điểm</a:t>
            </a:r>
            <a:r>
              <a:rPr lang="en-US" sz="3600" dirty="0"/>
              <a:t> </a:t>
            </a:r>
            <a:r>
              <a:rPr lang="en-US" sz="3600" dirty="0" err="1"/>
              <a:t>danh</a:t>
            </a:r>
            <a:r>
              <a:rPr lang="en-US" sz="3600" dirty="0"/>
              <a:t> </a:t>
            </a:r>
            <a:r>
              <a:rPr lang="en-US" sz="3600" dirty="0" err="1"/>
              <a:t>sinh</a:t>
            </a:r>
            <a:r>
              <a:rPr lang="en-US" sz="3600" dirty="0"/>
              <a:t> </a:t>
            </a:r>
            <a:r>
              <a:rPr lang="en-US" sz="3600" dirty="0" err="1"/>
              <a:t>viên</a:t>
            </a:r>
            <a:r>
              <a:rPr lang="en-US" sz="3600" dirty="0"/>
              <a:t> </a:t>
            </a:r>
            <a:r>
              <a:rPr lang="en-US" sz="3600" dirty="0" err="1"/>
              <a:t>tự</a:t>
            </a:r>
            <a:r>
              <a:rPr lang="en-US" sz="3600" dirty="0"/>
              <a:t> </a:t>
            </a:r>
            <a:r>
              <a:rPr lang="en-US" sz="3600" dirty="0" err="1"/>
              <a:t>động</a:t>
            </a:r>
            <a:r>
              <a:rPr lang="en-US" sz="3600" dirty="0"/>
              <a:t> </a:t>
            </a:r>
            <a:r>
              <a:rPr lang="en-US" sz="3600" dirty="0" err="1"/>
              <a:t>thông</a:t>
            </a:r>
            <a:r>
              <a:rPr lang="en-US" sz="3600" dirty="0"/>
              <a:t> qua </a:t>
            </a:r>
            <a:r>
              <a:rPr lang="en-US" sz="3600" dirty="0" err="1"/>
              <a:t>mã</a:t>
            </a:r>
            <a:r>
              <a:rPr lang="en-US" sz="3600" dirty="0"/>
              <a:t> QR Code, </a:t>
            </a:r>
            <a:r>
              <a:rPr lang="en-US" sz="3600" dirty="0" err="1"/>
              <a:t>giúp</a:t>
            </a:r>
            <a:r>
              <a:rPr lang="en-US" sz="3600" dirty="0"/>
              <a:t> </a:t>
            </a:r>
            <a:r>
              <a:rPr lang="en-US" sz="3600" dirty="0" err="1"/>
              <a:t>giảm</a:t>
            </a:r>
            <a:r>
              <a:rPr lang="en-US" sz="3600" dirty="0"/>
              <a:t> </a:t>
            </a:r>
            <a:r>
              <a:rPr lang="en-US" sz="3600" dirty="0" err="1"/>
              <a:t>thiểu</a:t>
            </a:r>
            <a:r>
              <a:rPr lang="en-US" sz="3600" dirty="0"/>
              <a:t> </a:t>
            </a:r>
            <a:r>
              <a:rPr lang="en-US" sz="3600" dirty="0" err="1"/>
              <a:t>sai</a:t>
            </a:r>
            <a:r>
              <a:rPr lang="en-US" sz="3600" dirty="0"/>
              <a:t> </a:t>
            </a:r>
            <a:r>
              <a:rPr lang="en-US" sz="3600" dirty="0" err="1"/>
              <a:t>sót</a:t>
            </a:r>
            <a:r>
              <a:rPr lang="en-US" sz="3600" dirty="0"/>
              <a:t>, </a:t>
            </a:r>
            <a:r>
              <a:rPr lang="en-US" sz="3600" dirty="0" err="1"/>
              <a:t>tiết</a:t>
            </a:r>
            <a:r>
              <a:rPr lang="en-US" sz="3600" dirty="0"/>
              <a:t> </a:t>
            </a:r>
            <a:r>
              <a:rPr lang="en-US" sz="3600" dirty="0" err="1"/>
              <a:t>kiệm</a:t>
            </a:r>
            <a:r>
              <a:rPr lang="en-US" sz="3600" dirty="0"/>
              <a:t> </a:t>
            </a:r>
            <a:r>
              <a:rPr lang="en-US" sz="3600" dirty="0" err="1"/>
              <a:t>thời</a:t>
            </a:r>
            <a:r>
              <a:rPr lang="en-US" sz="3600" dirty="0"/>
              <a:t> </a:t>
            </a:r>
            <a:r>
              <a:rPr lang="en-US" sz="3600" dirty="0" err="1"/>
              <a:t>gian</a:t>
            </a:r>
            <a:r>
              <a:rPr lang="en-US" sz="3600" dirty="0"/>
              <a:t> </a:t>
            </a:r>
            <a:r>
              <a:rPr lang="en-US" sz="3600" dirty="0" err="1"/>
              <a:t>và</a:t>
            </a:r>
            <a:r>
              <a:rPr lang="en-US" sz="3600" dirty="0"/>
              <a:t> </a:t>
            </a:r>
            <a:r>
              <a:rPr lang="en-US" sz="3600" dirty="0" err="1"/>
              <a:t>tăng</a:t>
            </a:r>
            <a:r>
              <a:rPr lang="en-US" sz="3600" dirty="0"/>
              <a:t> </a:t>
            </a:r>
            <a:r>
              <a:rPr lang="en-US" sz="3600" dirty="0" err="1"/>
              <a:t>tính</a:t>
            </a:r>
            <a:r>
              <a:rPr lang="en-US" sz="3600" dirty="0"/>
              <a:t> </a:t>
            </a:r>
            <a:r>
              <a:rPr lang="en-US" sz="3600" dirty="0" err="1"/>
              <a:t>chính</a:t>
            </a:r>
            <a:r>
              <a:rPr lang="en-US" sz="3600" dirty="0"/>
              <a:t> </a:t>
            </a:r>
            <a:r>
              <a:rPr lang="en-US" sz="3600" dirty="0" err="1"/>
              <a:t>xác</a:t>
            </a:r>
            <a:r>
              <a:rPr lang="en-US" sz="3600" dirty="0"/>
              <a:t> </a:t>
            </a:r>
            <a:r>
              <a:rPr lang="en-US" sz="3600" dirty="0" err="1"/>
              <a:t>trong</a:t>
            </a:r>
            <a:r>
              <a:rPr lang="en-US" sz="3600" dirty="0"/>
              <a:t> </a:t>
            </a:r>
            <a:r>
              <a:rPr lang="en-US" sz="3600" dirty="0" err="1"/>
              <a:t>quá</a:t>
            </a:r>
            <a:r>
              <a:rPr lang="en-US" sz="3600" dirty="0"/>
              <a:t> </a:t>
            </a:r>
            <a:r>
              <a:rPr lang="en-US" sz="3600" dirty="0" err="1"/>
              <a:t>trình</a:t>
            </a:r>
            <a:r>
              <a:rPr lang="en-US" sz="3600" dirty="0"/>
              <a:t> </a:t>
            </a:r>
            <a:r>
              <a:rPr lang="en-US" sz="3600" dirty="0" err="1"/>
              <a:t>điểm</a:t>
            </a:r>
            <a:r>
              <a:rPr lang="en-US" sz="3600" dirty="0"/>
              <a:t> </a:t>
            </a:r>
            <a:r>
              <a:rPr lang="en-US" sz="3600" dirty="0" err="1"/>
              <a:t>danh</a:t>
            </a:r>
            <a:r>
              <a:rPr lang="en-US" sz="3600" dirty="0"/>
              <a:t>.</a:t>
            </a:r>
          </a:p>
        </p:txBody>
      </p:sp>
      <p:sp>
        <p:nvSpPr>
          <p:cNvPr id="12" name="TextBox 11">
            <a:extLst>
              <a:ext uri="{FF2B5EF4-FFF2-40B4-BE49-F238E27FC236}">
                <a16:creationId xmlns:a16="http://schemas.microsoft.com/office/drawing/2014/main" id="{42AE09CE-B125-CA2D-8B78-E9B4D9CE6D32}"/>
              </a:ext>
            </a:extLst>
          </p:cNvPr>
          <p:cNvSpPr txBox="1"/>
          <p:nvPr/>
        </p:nvSpPr>
        <p:spPr>
          <a:xfrm>
            <a:off x="533400" y="4238382"/>
            <a:ext cx="10744200" cy="5078313"/>
          </a:xfrm>
          <a:prstGeom prst="rect">
            <a:avLst/>
          </a:prstGeom>
          <a:noFill/>
        </p:spPr>
        <p:txBody>
          <a:bodyPr wrap="square">
            <a:spAutoFit/>
          </a:bodyPr>
          <a:lstStyle/>
          <a:p>
            <a:pPr algn="just"/>
            <a:r>
              <a:rPr lang="vi-VN" sz="3600" b="1" dirty="0"/>
              <a:t>Mục tiêu cụ thể</a:t>
            </a:r>
            <a:r>
              <a:rPr lang="vi-VN" sz="3600" dirty="0"/>
              <a:t>:</a:t>
            </a:r>
            <a:endParaRPr lang="en-US" sz="3600" dirty="0"/>
          </a:p>
          <a:p>
            <a:pPr algn="just">
              <a:buFont typeface="Arial" panose="020B0604020202020204" pitchFamily="34" charset="0"/>
              <a:buChar char="•"/>
            </a:pPr>
            <a:r>
              <a:rPr lang="vi-VN" sz="3600" dirty="0"/>
              <a:t> Nghiên cứu và ứng dụng công nghệ mã QR để thực hiện điểm danh sinh viên.</a:t>
            </a:r>
          </a:p>
          <a:p>
            <a:pPr algn="just">
              <a:buFont typeface="Arial" panose="020B0604020202020204" pitchFamily="34" charset="0"/>
              <a:buChar char="•"/>
            </a:pPr>
            <a:r>
              <a:rPr lang="vi-VN" sz="3600" dirty="0"/>
              <a:t> Xây dựng hệ thống phần mềm hỗ trợ quản lý và lưu trữ dữ liệu điểm danh.</a:t>
            </a:r>
          </a:p>
          <a:p>
            <a:pPr algn="just">
              <a:buFont typeface="Arial" panose="020B0604020202020204" pitchFamily="34" charset="0"/>
              <a:buChar char="•"/>
            </a:pPr>
            <a:r>
              <a:rPr lang="vi-VN" sz="3600" dirty="0"/>
              <a:t> Tăng tính hiệu quả và giảm thiểu gian lận trong việc điểm danh.</a:t>
            </a:r>
          </a:p>
          <a:p>
            <a:pPr algn="just">
              <a:buFont typeface="Arial" panose="020B0604020202020204" pitchFamily="34" charset="0"/>
              <a:buChar char="•"/>
            </a:pPr>
            <a:r>
              <a:rPr lang="vi-VN" sz="3600" dirty="0"/>
              <a:t> Cải thiện trải nghiệm người dùng cho cả giảng viên và sinh viên.</a:t>
            </a:r>
          </a:p>
        </p:txBody>
      </p:sp>
      <p:pic>
        <p:nvPicPr>
          <p:cNvPr id="9" name="Picture 8">
            <a:extLst>
              <a:ext uri="{FF2B5EF4-FFF2-40B4-BE49-F238E27FC236}">
                <a16:creationId xmlns:a16="http://schemas.microsoft.com/office/drawing/2014/main" id="{A5C7C108-2C0C-7CE2-91A7-810F82718FC6}"/>
              </a:ext>
            </a:extLst>
          </p:cNvPr>
          <p:cNvPicPr>
            <a:picLocks noChangeAspect="1"/>
          </p:cNvPicPr>
          <p:nvPr/>
        </p:nvPicPr>
        <p:blipFill>
          <a:blip r:embed="rId6"/>
          <a:stretch>
            <a:fillRect/>
          </a:stretch>
        </p:blipFill>
        <p:spPr>
          <a:xfrm>
            <a:off x="11696700" y="4727941"/>
            <a:ext cx="5829300" cy="3657600"/>
          </a:xfrm>
          <a:prstGeom prst="rect">
            <a:avLst/>
          </a:prstGeom>
        </p:spPr>
      </p:pic>
    </p:spTree>
    <p:extLst>
      <p:ext uri="{BB962C8B-B14F-4D97-AF65-F5344CB8AC3E}">
        <p14:creationId xmlns:p14="http://schemas.microsoft.com/office/powerpoint/2010/main" val="4121160413"/>
      </p:ext>
    </p:extLst>
  </p:cSld>
  <p:clrMapOvr>
    <a:masterClrMapping/>
  </p:clrMapOvr>
  <mc:AlternateContent xmlns:mc="http://schemas.openxmlformats.org/markup-compatibility/2006" xmlns:p15="http://schemas.microsoft.com/office/powerpoint/2012/main">
    <mc:Choice Requires="p15">
      <p:transition>
        <p15:prstTrans prst="peelOff"/>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8D4542-CC49-CD05-B211-7526659D7D5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38C5E09-13BA-D093-A68D-7951B6D20487}"/>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10D1520A-0504-6621-1C98-EFD506DC4693}"/>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71554230-2547-1E89-5B52-026B19F16C9C}"/>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PHẠM VI NGHIÊN CỨU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9F5CC940-AA6E-078A-AFAA-335A38C65A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Box 4">
            <a:extLst>
              <a:ext uri="{FF2B5EF4-FFF2-40B4-BE49-F238E27FC236}">
                <a16:creationId xmlns:a16="http://schemas.microsoft.com/office/drawing/2014/main" id="{64386679-0646-1648-647A-2CEFC22C7691}"/>
              </a:ext>
            </a:extLst>
          </p:cNvPr>
          <p:cNvSpPr txBox="1"/>
          <p:nvPr/>
        </p:nvSpPr>
        <p:spPr>
          <a:xfrm>
            <a:off x="380999" y="2014048"/>
            <a:ext cx="17373601" cy="1754326"/>
          </a:xfrm>
          <a:prstGeom prst="rect">
            <a:avLst/>
          </a:prstGeom>
          <a:noFill/>
        </p:spPr>
        <p:txBody>
          <a:bodyPr wrap="square" rtlCol="0">
            <a:spAutoFit/>
          </a:bodyPr>
          <a:lstStyle/>
          <a:p>
            <a:pPr marL="571500" indent="-571500">
              <a:buFont typeface="Arial" panose="020B0604020202020204" pitchFamily="34" charset="0"/>
              <a:buChar char="•"/>
            </a:pPr>
            <a:r>
              <a:rPr lang="vi-VN" sz="3600" b="1" dirty="0"/>
              <a:t>Phạm vi nghiên cứu về công nghệ</a:t>
            </a:r>
            <a:r>
              <a:rPr lang="vi-VN" sz="3600" dirty="0"/>
              <a:t>: Nghiên cứu các công nghệ liên quan đến mã QR, bao gồm phương pháp tạo mã QR và đọc mã QR trên các thiết bị di động.</a:t>
            </a:r>
          </a:p>
        </p:txBody>
      </p:sp>
      <p:sp>
        <p:nvSpPr>
          <p:cNvPr id="4" name="TextBox 3">
            <a:extLst>
              <a:ext uri="{FF2B5EF4-FFF2-40B4-BE49-F238E27FC236}">
                <a16:creationId xmlns:a16="http://schemas.microsoft.com/office/drawing/2014/main" id="{DED14980-1E34-24A5-4EF6-190395388C75}"/>
              </a:ext>
            </a:extLst>
          </p:cNvPr>
          <p:cNvSpPr txBox="1"/>
          <p:nvPr/>
        </p:nvSpPr>
        <p:spPr>
          <a:xfrm>
            <a:off x="380999" y="3918477"/>
            <a:ext cx="10280074" cy="1754326"/>
          </a:xfrm>
          <a:prstGeom prst="rect">
            <a:avLst/>
          </a:prstGeom>
          <a:noFill/>
        </p:spPr>
        <p:txBody>
          <a:bodyPr wrap="square" rtlCol="0">
            <a:spAutoFit/>
          </a:bodyPr>
          <a:lstStyle/>
          <a:p>
            <a:pPr marL="571500" indent="-571500" algn="just">
              <a:buFont typeface="Arial" panose="020B0604020202020204" pitchFamily="34" charset="0"/>
              <a:buChar char="•"/>
            </a:pPr>
            <a:r>
              <a:rPr lang="vi-VN" sz="3600" b="1" dirty="0"/>
              <a:t>Phạm vi nghiên cứu về ứng dụng</a:t>
            </a:r>
            <a:r>
              <a:rPr lang="vi-VN" sz="3600" dirty="0"/>
              <a:t>: Phát triển một ứng dụng dùng để điểm danh sinh viên thông qua việc quét mã QR.</a:t>
            </a:r>
            <a:endParaRPr lang="en-US" sz="3600" dirty="0"/>
          </a:p>
        </p:txBody>
      </p:sp>
      <p:sp>
        <p:nvSpPr>
          <p:cNvPr id="6" name="TextBox 5">
            <a:extLst>
              <a:ext uri="{FF2B5EF4-FFF2-40B4-BE49-F238E27FC236}">
                <a16:creationId xmlns:a16="http://schemas.microsoft.com/office/drawing/2014/main" id="{04B9D3F4-FAC8-AFB1-F38B-4EA55DE954F8}"/>
              </a:ext>
            </a:extLst>
          </p:cNvPr>
          <p:cNvSpPr txBox="1"/>
          <p:nvPr/>
        </p:nvSpPr>
        <p:spPr>
          <a:xfrm>
            <a:off x="380999" y="5855046"/>
            <a:ext cx="10280073" cy="3416320"/>
          </a:xfrm>
          <a:prstGeom prst="rect">
            <a:avLst/>
          </a:prstGeom>
          <a:noFill/>
        </p:spPr>
        <p:txBody>
          <a:bodyPr wrap="square" rtlCol="0">
            <a:spAutoFit/>
          </a:bodyPr>
          <a:lstStyle/>
          <a:p>
            <a:pPr marL="571500" indent="-571500" algn="just">
              <a:buFont typeface="Arial" panose="020B0604020202020204" pitchFamily="34" charset="0"/>
              <a:buChar char="•"/>
            </a:pPr>
            <a:r>
              <a:rPr lang="vi-VN" sz="3600" b="1" dirty="0"/>
              <a:t>Phạm vi nghiên cứu về môi trường áp dụng</a:t>
            </a:r>
            <a:r>
              <a:rPr lang="vi-VN" sz="3600" dirty="0"/>
              <a:t>: Hệ thống sẽ được triển khai và thử nghiệm trong môi trường học đường, đặc biệt là tại các trường đại học và cao đẳng, nơi có số lượng sinh viên lớn và quy trình điểm danh diễn ra thường xuyên.</a:t>
            </a:r>
          </a:p>
        </p:txBody>
      </p:sp>
      <p:pic>
        <p:nvPicPr>
          <p:cNvPr id="7" name="Picture 6">
            <a:extLst>
              <a:ext uri="{FF2B5EF4-FFF2-40B4-BE49-F238E27FC236}">
                <a16:creationId xmlns:a16="http://schemas.microsoft.com/office/drawing/2014/main" id="{BF278DD9-2553-6CC9-D763-ACE76570B29C}"/>
              </a:ext>
            </a:extLst>
          </p:cNvPr>
          <p:cNvPicPr>
            <a:picLocks noChangeAspect="1"/>
          </p:cNvPicPr>
          <p:nvPr/>
        </p:nvPicPr>
        <p:blipFill>
          <a:blip r:embed="rId5"/>
          <a:stretch>
            <a:fillRect/>
          </a:stretch>
        </p:blipFill>
        <p:spPr>
          <a:xfrm>
            <a:off x="10972800" y="4280410"/>
            <a:ext cx="6324600" cy="4476433"/>
          </a:xfrm>
          <a:prstGeom prst="rect">
            <a:avLst/>
          </a:prstGeom>
        </p:spPr>
      </p:pic>
    </p:spTree>
    <p:extLst>
      <p:ext uri="{BB962C8B-B14F-4D97-AF65-F5344CB8AC3E}">
        <p14:creationId xmlns:p14="http://schemas.microsoft.com/office/powerpoint/2010/main" val="421308297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D2B506-BB3F-892A-0A37-98AE8373A46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465564C-61E8-B50F-5F55-774A69BED289}"/>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0754CBF4-38DA-0670-667B-C4117602D665}"/>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F6F68720-7952-DAF0-32F0-116EBDF758B4}"/>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SƠ ĐỒ HỆ THỐNG</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F19023BB-3CE9-940A-26D5-F829422FF85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5" name="Picture 4">
            <a:extLst>
              <a:ext uri="{FF2B5EF4-FFF2-40B4-BE49-F238E27FC236}">
                <a16:creationId xmlns:a16="http://schemas.microsoft.com/office/drawing/2014/main" id="{0B5253BD-6832-88BA-F65D-60E9425D7F7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33600" y="2072660"/>
            <a:ext cx="13868400" cy="7315215"/>
          </a:xfrm>
          <a:prstGeom prst="rect">
            <a:avLst/>
          </a:prstGeom>
        </p:spPr>
      </p:pic>
    </p:spTree>
    <p:extLst>
      <p:ext uri="{BB962C8B-B14F-4D97-AF65-F5344CB8AC3E}">
        <p14:creationId xmlns:p14="http://schemas.microsoft.com/office/powerpoint/2010/main" val="24230963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83DDBEE2-3787-0968-629B-742AA83D0290}"/>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cs typeface="Arial"/>
              </a:rPr>
              <a:t>QUY TRÌNH THỰC HIỆN </a:t>
            </a:r>
            <a:endParaRPr lang="en-US" sz="4000" b="1" dirty="0">
              <a:solidFill>
                <a:srgbClr val="1F409A"/>
              </a:solidFill>
              <a:cs typeface="Arial"/>
            </a:endParaRPr>
          </a:p>
        </p:txBody>
      </p:sp>
      <p:pic>
        <p:nvPicPr>
          <p:cNvPr id="208" name="Picture 207" descr="Dai Nam [PPT] Template 15.png">
            <a:extLst>
              <a:ext uri="{FF2B5EF4-FFF2-40B4-BE49-F238E27FC236}">
                <a16:creationId xmlns:a16="http://schemas.microsoft.com/office/drawing/2014/main" id="{E151A3A1-8263-9E9A-A4FC-E9B1122C994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6" name="Rectangle: Rounded Corners 5">
            <a:extLst>
              <a:ext uri="{FF2B5EF4-FFF2-40B4-BE49-F238E27FC236}">
                <a16:creationId xmlns:a16="http://schemas.microsoft.com/office/drawing/2014/main" id="{19CA41F5-0808-D310-F92D-7141088501E6}"/>
              </a:ext>
            </a:extLst>
          </p:cNvPr>
          <p:cNvSpPr/>
          <p:nvPr/>
        </p:nvSpPr>
        <p:spPr>
          <a:xfrm>
            <a:off x="2133600" y="1994182"/>
            <a:ext cx="2242700" cy="1335732"/>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Xây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dựng</a:t>
            </a:r>
            <a:r>
              <a:rPr lang="en-US" sz="2000" dirty="0">
                <a:solidFill>
                  <a:schemeClr val="bg1"/>
                </a:solidFill>
                <a:cs typeface="Segoe UI" panose="020B0502040204020203" pitchFamily="34" charset="0"/>
              </a:rPr>
              <a:t> CSDL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trong</a:t>
            </a:r>
            <a:r>
              <a:rPr lang="en-US" sz="2000" dirty="0">
                <a:solidFill>
                  <a:schemeClr val="bg1"/>
                </a:solidFill>
                <a:cs typeface="Segoe UI" panose="020B0502040204020203" pitchFamily="34" charset="0"/>
              </a:rPr>
              <a:t> MongoDB</a:t>
            </a:r>
          </a:p>
        </p:txBody>
      </p:sp>
      <p:sp>
        <p:nvSpPr>
          <p:cNvPr id="7" name="Rectangle: Rounded Corners 6">
            <a:extLst>
              <a:ext uri="{FF2B5EF4-FFF2-40B4-BE49-F238E27FC236}">
                <a16:creationId xmlns:a16="http://schemas.microsoft.com/office/drawing/2014/main" id="{EB59DE1A-1256-4726-FA43-67A7B8D5BA0E}"/>
              </a:ext>
            </a:extLst>
          </p:cNvPr>
          <p:cNvSpPr/>
          <p:nvPr/>
        </p:nvSpPr>
        <p:spPr>
          <a:xfrm>
            <a:off x="6195674" y="1950103"/>
            <a:ext cx="8801546" cy="611054"/>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Tạo</a:t>
            </a:r>
            <a:r>
              <a:rPr lang="en-US" sz="2000" dirty="0">
                <a:solidFill>
                  <a:schemeClr val="bg1"/>
                </a:solidFill>
                <a:cs typeface="Segoe UI" panose="020B0502040204020203" pitchFamily="34" charset="0"/>
              </a:rPr>
              <a:t> database </a:t>
            </a:r>
            <a:r>
              <a:rPr lang="en-US" sz="2000" dirty="0" err="1">
                <a:solidFill>
                  <a:schemeClr val="bg1"/>
                </a:solidFill>
                <a:cs typeface="Segoe UI" panose="020B0502040204020203" pitchFamily="34" charset="0"/>
              </a:rPr>
              <a:t>chứa</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bảng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và</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điểm</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danh</a:t>
            </a:r>
            <a:endParaRPr lang="en-US" sz="2000" dirty="0">
              <a:solidFill>
                <a:schemeClr val="bg1"/>
              </a:solidFill>
              <a:cs typeface="Segoe UI" panose="020B0502040204020203" pitchFamily="34" charset="0"/>
            </a:endParaRPr>
          </a:p>
        </p:txBody>
      </p:sp>
      <p:sp>
        <p:nvSpPr>
          <p:cNvPr id="8" name="Rectangle: Rounded Corners 7">
            <a:extLst>
              <a:ext uri="{FF2B5EF4-FFF2-40B4-BE49-F238E27FC236}">
                <a16:creationId xmlns:a16="http://schemas.microsoft.com/office/drawing/2014/main" id="{81D46DB9-FDD4-0695-51F9-63EDD77AA22F}"/>
              </a:ext>
            </a:extLst>
          </p:cNvPr>
          <p:cNvSpPr/>
          <p:nvPr/>
        </p:nvSpPr>
        <p:spPr>
          <a:xfrm>
            <a:off x="6195674" y="2630086"/>
            <a:ext cx="8801543" cy="580768"/>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Đưa</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dữ</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liệu</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vào</a:t>
            </a:r>
            <a:r>
              <a:rPr lang="en-US" sz="2000" dirty="0">
                <a:solidFill>
                  <a:schemeClr val="bg1"/>
                </a:solidFill>
                <a:cs typeface="Segoe UI" panose="020B0502040204020203" pitchFamily="34" charset="0"/>
              </a:rPr>
              <a:t> CSDL</a:t>
            </a:r>
          </a:p>
        </p:txBody>
      </p:sp>
      <p:sp>
        <p:nvSpPr>
          <p:cNvPr id="9" name="Rectangle: Rounded Corners 8">
            <a:extLst>
              <a:ext uri="{FF2B5EF4-FFF2-40B4-BE49-F238E27FC236}">
                <a16:creationId xmlns:a16="http://schemas.microsoft.com/office/drawing/2014/main" id="{1DCD55D4-CCD2-732A-1FA6-7F079F75CB0B}"/>
              </a:ext>
            </a:extLst>
          </p:cNvPr>
          <p:cNvSpPr/>
          <p:nvPr/>
        </p:nvSpPr>
        <p:spPr>
          <a:xfrm>
            <a:off x="2115685" y="3574541"/>
            <a:ext cx="2242700" cy="1726831"/>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Xây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dựng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nguồn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tạo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ra</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QR </a:t>
            </a:r>
            <a:r>
              <a:rPr lang="en-US" sz="2000" dirty="0" err="1">
                <a:solidFill>
                  <a:schemeClr val="bg1"/>
                </a:solidFill>
                <a:cs typeface="Segoe UI" panose="020B0502040204020203" pitchFamily="34" charset="0"/>
              </a:rPr>
              <a:t>lấy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từ</a:t>
            </a:r>
            <a:r>
              <a:rPr lang="en-US" sz="2000" dirty="0">
                <a:solidFill>
                  <a:schemeClr val="bg1"/>
                </a:solidFill>
                <a:cs typeface="Segoe UI" panose="020B0502040204020203" pitchFamily="34" charset="0"/>
              </a:rPr>
              <a:t> MongoDB</a:t>
            </a:r>
          </a:p>
        </p:txBody>
      </p:sp>
      <p:sp>
        <p:nvSpPr>
          <p:cNvPr id="10" name="Rectangle: Rounded Corners 9">
            <a:extLst>
              <a:ext uri="{FF2B5EF4-FFF2-40B4-BE49-F238E27FC236}">
                <a16:creationId xmlns:a16="http://schemas.microsoft.com/office/drawing/2014/main" id="{D63D4484-59F0-80E7-31C2-E0E3EF4CF3F4}"/>
              </a:ext>
            </a:extLst>
          </p:cNvPr>
          <p:cNvSpPr/>
          <p:nvPr/>
        </p:nvSpPr>
        <p:spPr>
          <a:xfrm>
            <a:off x="6195673" y="3542079"/>
            <a:ext cx="8801543" cy="636332"/>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Mỗi</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ngày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tạo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ra</a:t>
            </a:r>
            <a:r>
              <a:rPr lang="en-US" sz="2000" dirty="0">
                <a:solidFill>
                  <a:schemeClr val="bg1"/>
                </a:solidFill>
                <a:cs typeface="Segoe UI" panose="020B0502040204020203" pitchFamily="34" charset="0"/>
              </a:rPr>
              <a:t> 1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QR </a:t>
            </a:r>
            <a:r>
              <a:rPr lang="en-US" sz="2000" dirty="0" err="1">
                <a:solidFill>
                  <a:schemeClr val="bg1"/>
                </a:solidFill>
                <a:cs typeface="Segoe UI" panose="020B0502040204020203" pitchFamily="34" charset="0"/>
              </a:rPr>
              <a:t>riêng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cho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từng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a:t>
            </a:r>
            <a:r>
              <a:rPr lang="en-US" sz="2000" dirty="0" err="1">
                <a:solidFill>
                  <a:schemeClr val="bg1"/>
                </a:solidFill>
                <a:cs typeface="Segoe UI" panose="020B0502040204020203" pitchFamily="34" charset="0"/>
              </a:rPr>
              <a:t>giảng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theo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điểm</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danh</a:t>
            </a:r>
            <a:endParaRPr lang="en-US" sz="2000" dirty="0">
              <a:solidFill>
                <a:schemeClr val="bg1"/>
              </a:solidFill>
              <a:cs typeface="Segoe UI" panose="020B0502040204020203" pitchFamily="34" charset="0"/>
            </a:endParaRPr>
          </a:p>
        </p:txBody>
      </p:sp>
      <p:sp>
        <p:nvSpPr>
          <p:cNvPr id="11" name="Rectangle: Rounded Corners 10">
            <a:extLst>
              <a:ext uri="{FF2B5EF4-FFF2-40B4-BE49-F238E27FC236}">
                <a16:creationId xmlns:a16="http://schemas.microsoft.com/office/drawing/2014/main" id="{856D4B54-8C84-6D10-1556-CF4851A1820F}"/>
              </a:ext>
            </a:extLst>
          </p:cNvPr>
          <p:cNvSpPr/>
          <p:nvPr/>
        </p:nvSpPr>
        <p:spPr>
          <a:xfrm>
            <a:off x="6204771" y="4256818"/>
            <a:ext cx="8801543" cy="495302"/>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Giảng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chạy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nguồn</a:t>
            </a:r>
            <a:endParaRPr lang="en-US" sz="2000" dirty="0">
              <a:solidFill>
                <a:schemeClr val="bg1"/>
              </a:solidFill>
              <a:cs typeface="Segoe UI" panose="020B0502040204020203" pitchFamily="34" charset="0"/>
            </a:endParaRPr>
          </a:p>
        </p:txBody>
      </p:sp>
      <p:sp>
        <p:nvSpPr>
          <p:cNvPr id="12" name="Rectangle: Rounded Corners 11">
            <a:extLst>
              <a:ext uri="{FF2B5EF4-FFF2-40B4-BE49-F238E27FC236}">
                <a16:creationId xmlns:a16="http://schemas.microsoft.com/office/drawing/2014/main" id="{821B847B-A36F-BB9B-165B-A686754871E3}"/>
              </a:ext>
            </a:extLst>
          </p:cNvPr>
          <p:cNvSpPr/>
          <p:nvPr/>
        </p:nvSpPr>
        <p:spPr>
          <a:xfrm>
            <a:off x="6204770" y="4853116"/>
            <a:ext cx="8801543" cy="580768"/>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QR </a:t>
            </a:r>
            <a:r>
              <a:rPr lang="en-US" sz="2000" dirty="0" err="1">
                <a:solidFill>
                  <a:schemeClr val="bg1"/>
                </a:solidFill>
                <a:cs typeface="Segoe UI" panose="020B0502040204020203" pitchFamily="34" charset="0"/>
              </a:rPr>
              <a:t>sau</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khi</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được</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tạo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sẽ</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chuyển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và</a:t>
            </a:r>
            <a:r>
              <a:rPr lang="en-US" sz="2000" dirty="0">
                <a:solidFill>
                  <a:schemeClr val="bg1"/>
                </a:solidFill>
                <a:cs typeface="Segoe UI" panose="020B0502040204020203" pitchFamily="34" charset="0"/>
              </a:rPr>
              <a:t> mail </a:t>
            </a:r>
            <a:r>
              <a:rPr lang="en-US" sz="2000" dirty="0" err="1">
                <a:solidFill>
                  <a:schemeClr val="bg1"/>
                </a:solidFill>
                <a:cs typeface="Segoe UI" panose="020B0502040204020203" pitchFamily="34" charset="0"/>
              </a:rPr>
              <a:t>cá</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nhân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cho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từng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endParaRPr lang="en-US" sz="2000" dirty="0">
              <a:solidFill>
                <a:schemeClr val="bg1"/>
              </a:solidFill>
              <a:cs typeface="Segoe UI" panose="020B0502040204020203" pitchFamily="34" charset="0"/>
            </a:endParaRPr>
          </a:p>
        </p:txBody>
      </p:sp>
      <p:sp>
        <p:nvSpPr>
          <p:cNvPr id="13" name="Rectangle: Rounded Corners 12">
            <a:extLst>
              <a:ext uri="{FF2B5EF4-FFF2-40B4-BE49-F238E27FC236}">
                <a16:creationId xmlns:a16="http://schemas.microsoft.com/office/drawing/2014/main" id="{C02F3E41-732F-BA71-D3AA-4AC1C7008887}"/>
              </a:ext>
            </a:extLst>
          </p:cNvPr>
          <p:cNvSpPr/>
          <p:nvPr/>
        </p:nvSpPr>
        <p:spPr>
          <a:xfrm>
            <a:off x="2101830" y="5717285"/>
            <a:ext cx="2242699" cy="1608980"/>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Xây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dựng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nguồn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để</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nhận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endParaRPr lang="en-US" sz="2000" dirty="0">
              <a:solidFill>
                <a:schemeClr val="bg1"/>
              </a:solidFill>
              <a:cs typeface="Segoe UI" panose="020B0502040204020203" pitchFamily="34" charset="0"/>
            </a:endParaRPr>
          </a:p>
        </p:txBody>
      </p:sp>
      <p:sp>
        <p:nvSpPr>
          <p:cNvPr id="14" name="Rectangle: Rounded Corners 13">
            <a:extLst>
              <a:ext uri="{FF2B5EF4-FFF2-40B4-BE49-F238E27FC236}">
                <a16:creationId xmlns:a16="http://schemas.microsoft.com/office/drawing/2014/main" id="{9635C6D3-406D-4F3E-AC29-23B11D5A7777}"/>
              </a:ext>
            </a:extLst>
          </p:cNvPr>
          <p:cNvSpPr/>
          <p:nvPr/>
        </p:nvSpPr>
        <p:spPr>
          <a:xfrm>
            <a:off x="6160375" y="5803636"/>
            <a:ext cx="8801542" cy="640226"/>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a:solidFill>
                  <a:schemeClr val="bg1"/>
                </a:solidFill>
                <a:cs typeface="Segoe UI" panose="020B0502040204020203" pitchFamily="34" charset="0"/>
              </a:rPr>
              <a:t>Khi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quét</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mã</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sẽ</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lưu</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vào</a:t>
            </a:r>
            <a:r>
              <a:rPr lang="en-US" sz="2000" dirty="0">
                <a:solidFill>
                  <a:schemeClr val="bg1"/>
                </a:solidFill>
                <a:cs typeface="Segoe UI" panose="020B0502040204020203" pitchFamily="34" charset="0"/>
              </a:rPr>
              <a:t> CSDL </a:t>
            </a:r>
            <a:r>
              <a:rPr lang="en-US" sz="2000" dirty="0" err="1">
                <a:solidFill>
                  <a:schemeClr val="bg1"/>
                </a:solidFill>
                <a:cs typeface="Segoe UI" panose="020B0502040204020203" pitchFamily="34" charset="0"/>
              </a:rPr>
              <a:t>theo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từng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buổi</a:t>
            </a:r>
            <a:endParaRPr lang="en-US" sz="2000" dirty="0">
              <a:solidFill>
                <a:schemeClr val="bg1"/>
              </a:solidFill>
              <a:cs typeface="Segoe UI" panose="020B0502040204020203" pitchFamily="34" charset="0"/>
            </a:endParaRPr>
          </a:p>
        </p:txBody>
      </p:sp>
      <p:sp>
        <p:nvSpPr>
          <p:cNvPr id="15" name="Rectangle: Rounded Corners 14">
            <a:extLst>
              <a:ext uri="{FF2B5EF4-FFF2-40B4-BE49-F238E27FC236}">
                <a16:creationId xmlns:a16="http://schemas.microsoft.com/office/drawing/2014/main" id="{571CFEBD-9452-EDBD-FCC0-5B9DC48BC700}"/>
              </a:ext>
            </a:extLst>
          </p:cNvPr>
          <p:cNvSpPr/>
          <p:nvPr/>
        </p:nvSpPr>
        <p:spPr>
          <a:xfrm>
            <a:off x="6190917" y="6558257"/>
            <a:ext cx="8801542" cy="832700"/>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err="1">
                <a:solidFill>
                  <a:schemeClr val="bg1"/>
                </a:solidFill>
                <a:cs typeface="Segoe UI" panose="020B0502040204020203" pitchFamily="34" charset="0"/>
              </a:rPr>
              <a:t>Nếu</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nào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không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có</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thì</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phải</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có</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báo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về</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máy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giảng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là</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sinh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viên</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nào</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không</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có</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thông</a:t>
            </a:r>
            <a:r>
              <a:rPr lang="en-US" sz="2000" dirty="0">
                <a:solidFill>
                  <a:schemeClr val="bg1"/>
                </a:solidFill>
                <a:cs typeface="Segoe UI" panose="020B0502040204020203" pitchFamily="34" charset="0"/>
              </a:rPr>
              <a:t> tin </a:t>
            </a:r>
            <a:r>
              <a:rPr lang="en-US" sz="2000" dirty="0" err="1">
                <a:solidFill>
                  <a:schemeClr val="bg1"/>
                </a:solidFill>
                <a:cs typeface="Segoe UI" panose="020B0502040204020203" pitchFamily="34" charset="0"/>
              </a:rPr>
              <a:t>điểm</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danh</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ngày</a:t>
            </a:r>
            <a:r>
              <a:rPr lang="en-US" sz="2000" dirty="0">
                <a:solidFill>
                  <a:schemeClr val="bg1"/>
                </a:solidFill>
                <a:cs typeface="Segoe UI" panose="020B0502040204020203" pitchFamily="34" charset="0"/>
              </a:rPr>
              <a:t> </a:t>
            </a:r>
            <a:r>
              <a:rPr lang="en-US" sz="2000" dirty="0" err="1">
                <a:solidFill>
                  <a:schemeClr val="bg1"/>
                </a:solidFill>
                <a:cs typeface="Segoe UI" panose="020B0502040204020203" pitchFamily="34" charset="0"/>
              </a:rPr>
              <a:t>đó</a:t>
            </a:r>
            <a:endParaRPr lang="en-US" sz="2000" dirty="0">
              <a:solidFill>
                <a:schemeClr val="bg1"/>
              </a:solidFill>
              <a:cs typeface="Segoe UI" panose="020B0502040204020203" pitchFamily="34" charset="0"/>
            </a:endParaRPr>
          </a:p>
        </p:txBody>
      </p:sp>
      <p:cxnSp>
        <p:nvCxnSpPr>
          <p:cNvPr id="18" name="Connector: Elbow 17">
            <a:extLst>
              <a:ext uri="{FF2B5EF4-FFF2-40B4-BE49-F238E27FC236}">
                <a16:creationId xmlns:a16="http://schemas.microsoft.com/office/drawing/2014/main" id="{225BB942-CC90-15CC-FFA6-CF4116F70DA1}"/>
              </a:ext>
            </a:extLst>
          </p:cNvPr>
          <p:cNvCxnSpPr>
            <a:cxnSpLocks/>
            <a:stCxn id="6" idx="3"/>
            <a:endCxn id="8" idx="1"/>
          </p:cNvCxnSpPr>
          <p:nvPr/>
        </p:nvCxnSpPr>
        <p:spPr>
          <a:xfrm>
            <a:off x="4376300" y="2662048"/>
            <a:ext cx="1819374" cy="25842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0CAD88E4-6438-0E9E-B7F7-E936BE23AE38}"/>
              </a:ext>
            </a:extLst>
          </p:cNvPr>
          <p:cNvCxnSpPr>
            <a:cxnSpLocks/>
            <a:stCxn id="6" idx="3"/>
            <a:endCxn id="7" idx="1"/>
          </p:cNvCxnSpPr>
          <p:nvPr/>
        </p:nvCxnSpPr>
        <p:spPr>
          <a:xfrm flipV="1">
            <a:off x="4376300" y="2255630"/>
            <a:ext cx="1819374" cy="40641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CFFBEA3E-0E1F-276B-687E-96B0F11FEC5C}"/>
              </a:ext>
            </a:extLst>
          </p:cNvPr>
          <p:cNvCxnSpPr>
            <a:cxnSpLocks/>
            <a:stCxn id="9" idx="3"/>
            <a:endCxn id="10" idx="1"/>
          </p:cNvCxnSpPr>
          <p:nvPr/>
        </p:nvCxnSpPr>
        <p:spPr>
          <a:xfrm flipV="1">
            <a:off x="4358385" y="3860245"/>
            <a:ext cx="1837288" cy="57771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081A7EDE-D35F-287A-19F2-4AAA712408D6}"/>
              </a:ext>
            </a:extLst>
          </p:cNvPr>
          <p:cNvCxnSpPr>
            <a:cxnSpLocks/>
            <a:stCxn id="9" idx="3"/>
            <a:endCxn id="11" idx="1"/>
          </p:cNvCxnSpPr>
          <p:nvPr/>
        </p:nvCxnSpPr>
        <p:spPr>
          <a:xfrm>
            <a:off x="4358385" y="4437957"/>
            <a:ext cx="1846386" cy="6651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D30953BA-AC7E-09B2-8688-3F7DC1AA5BEB}"/>
              </a:ext>
            </a:extLst>
          </p:cNvPr>
          <p:cNvCxnSpPr>
            <a:cxnSpLocks/>
            <a:stCxn id="13" idx="3"/>
            <a:endCxn id="14" idx="1"/>
          </p:cNvCxnSpPr>
          <p:nvPr/>
        </p:nvCxnSpPr>
        <p:spPr>
          <a:xfrm flipV="1">
            <a:off x="4344529" y="6123749"/>
            <a:ext cx="1815846" cy="39802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88A88748-42D4-8AD3-34A7-899AD96D436F}"/>
              </a:ext>
            </a:extLst>
          </p:cNvPr>
          <p:cNvCxnSpPr>
            <a:cxnSpLocks/>
            <a:stCxn id="13" idx="3"/>
            <a:endCxn id="15" idx="1"/>
          </p:cNvCxnSpPr>
          <p:nvPr/>
        </p:nvCxnSpPr>
        <p:spPr>
          <a:xfrm>
            <a:off x="4344529" y="6521775"/>
            <a:ext cx="1846388" cy="45283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A525DC41-62B6-4C4D-A1A3-FCA249E53400}"/>
              </a:ext>
            </a:extLst>
          </p:cNvPr>
          <p:cNvCxnSpPr>
            <a:cxnSpLocks/>
            <a:stCxn id="9" idx="3"/>
            <a:endCxn id="12" idx="1"/>
          </p:cNvCxnSpPr>
          <p:nvPr/>
        </p:nvCxnSpPr>
        <p:spPr>
          <a:xfrm>
            <a:off x="4358385" y="4437957"/>
            <a:ext cx="1846385" cy="705543"/>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6C14815D-C782-3740-C156-A8F5F3F6B3DE}"/>
              </a:ext>
            </a:extLst>
          </p:cNvPr>
          <p:cNvSpPr/>
          <p:nvPr/>
        </p:nvSpPr>
        <p:spPr>
          <a:xfrm>
            <a:off x="2133601" y="7626753"/>
            <a:ext cx="2242699" cy="1608980"/>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vi-VN" sz="2000" dirty="0">
                <a:solidFill>
                  <a:schemeClr val="bg1"/>
                </a:solidFill>
                <a:cs typeface="Segoe UI" panose="020B0502040204020203" pitchFamily="34" charset="0"/>
              </a:rPr>
              <a:t>Xây dựng và nạp code </a:t>
            </a:r>
            <a:endParaRPr lang="en-US" sz="2000" dirty="0">
              <a:solidFill>
                <a:schemeClr val="bg1"/>
              </a:solidFill>
              <a:cs typeface="Segoe UI" panose="020B0502040204020203" pitchFamily="34" charset="0"/>
            </a:endParaRPr>
          </a:p>
        </p:txBody>
      </p:sp>
      <p:sp>
        <p:nvSpPr>
          <p:cNvPr id="192" name="Rectangle: Rounded Corners 191">
            <a:extLst>
              <a:ext uri="{FF2B5EF4-FFF2-40B4-BE49-F238E27FC236}">
                <a16:creationId xmlns:a16="http://schemas.microsoft.com/office/drawing/2014/main" id="{A0F3527D-5DD8-E4BB-3EE1-1BA073022353}"/>
              </a:ext>
            </a:extLst>
          </p:cNvPr>
          <p:cNvSpPr/>
          <p:nvPr/>
        </p:nvSpPr>
        <p:spPr>
          <a:xfrm>
            <a:off x="6192146" y="7713104"/>
            <a:ext cx="8801542" cy="640226"/>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vi-VN" sz="2000" dirty="0">
                <a:solidFill>
                  <a:schemeClr val="bg1"/>
                </a:solidFill>
                <a:cs typeface="Segoe UI" panose="020B0502040204020203" pitchFamily="34" charset="0"/>
              </a:rPr>
              <a:t>Xây dựng mã nguồn cho led và còi thông báo</a:t>
            </a:r>
            <a:endParaRPr lang="en-US" sz="2000" dirty="0">
              <a:solidFill>
                <a:schemeClr val="bg1"/>
              </a:solidFill>
              <a:cs typeface="Segoe UI" panose="020B0502040204020203" pitchFamily="34" charset="0"/>
            </a:endParaRPr>
          </a:p>
        </p:txBody>
      </p:sp>
      <p:sp>
        <p:nvSpPr>
          <p:cNvPr id="193" name="Rectangle: Rounded Corners 192">
            <a:extLst>
              <a:ext uri="{FF2B5EF4-FFF2-40B4-BE49-F238E27FC236}">
                <a16:creationId xmlns:a16="http://schemas.microsoft.com/office/drawing/2014/main" id="{4B9FFB24-F7A4-E8E3-DED5-6D5AD6DCCC80}"/>
              </a:ext>
            </a:extLst>
          </p:cNvPr>
          <p:cNvSpPr/>
          <p:nvPr/>
        </p:nvSpPr>
        <p:spPr>
          <a:xfrm>
            <a:off x="6222688" y="8430541"/>
            <a:ext cx="8801542" cy="832700"/>
          </a:xfrm>
          <a:prstGeom prst="roundRect">
            <a:avLst/>
          </a:prstGeom>
          <a:solidFill>
            <a:schemeClr val="accent1">
              <a:lumMod val="75000"/>
            </a:schemeClr>
          </a:solid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vi-VN" sz="2000" dirty="0">
                <a:solidFill>
                  <a:schemeClr val="bg1"/>
                </a:solidFill>
                <a:cs typeface="Segoe UI" panose="020B0502040204020203" pitchFamily="34" charset="0"/>
              </a:rPr>
              <a:t>Nạp code cho led và còi, khi điểm danh đúng giờ đèn nháy xanh. Ngược lại đèn nháy đỏ và còi thông báo</a:t>
            </a:r>
            <a:endParaRPr lang="en-US" sz="2000" dirty="0">
              <a:solidFill>
                <a:schemeClr val="bg1"/>
              </a:solidFill>
              <a:cs typeface="Segoe UI" panose="020B0502040204020203" pitchFamily="34" charset="0"/>
            </a:endParaRPr>
          </a:p>
        </p:txBody>
      </p:sp>
      <p:cxnSp>
        <p:nvCxnSpPr>
          <p:cNvPr id="194" name="Connector: Elbow 193">
            <a:extLst>
              <a:ext uri="{FF2B5EF4-FFF2-40B4-BE49-F238E27FC236}">
                <a16:creationId xmlns:a16="http://schemas.microsoft.com/office/drawing/2014/main" id="{5310ECC6-D5A7-0107-913E-5D9FCF96A8AA}"/>
              </a:ext>
            </a:extLst>
          </p:cNvPr>
          <p:cNvCxnSpPr>
            <a:cxnSpLocks/>
            <a:stCxn id="31" idx="3"/>
            <a:endCxn id="192" idx="1"/>
          </p:cNvCxnSpPr>
          <p:nvPr/>
        </p:nvCxnSpPr>
        <p:spPr>
          <a:xfrm flipV="1">
            <a:off x="4376300" y="8033217"/>
            <a:ext cx="1815846" cy="39802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Connector: Elbow 194">
            <a:extLst>
              <a:ext uri="{FF2B5EF4-FFF2-40B4-BE49-F238E27FC236}">
                <a16:creationId xmlns:a16="http://schemas.microsoft.com/office/drawing/2014/main" id="{E460FA99-2DA8-40CA-ED92-8B8F2226F34E}"/>
              </a:ext>
            </a:extLst>
          </p:cNvPr>
          <p:cNvCxnSpPr>
            <a:cxnSpLocks/>
            <a:stCxn id="31" idx="3"/>
            <a:endCxn id="193" idx="1"/>
          </p:cNvCxnSpPr>
          <p:nvPr/>
        </p:nvCxnSpPr>
        <p:spPr>
          <a:xfrm>
            <a:off x="4376300" y="8431243"/>
            <a:ext cx="1846388" cy="41564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915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1000"/>
                                        <p:tgtEl>
                                          <p:spTgt spid="6"/>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heel(1)">
                                      <p:cBhvr>
                                        <p:cTn id="10" dur="1000"/>
                                        <p:tgtEl>
                                          <p:spTgt spid="31"/>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heel(1)">
                                      <p:cBhvr>
                                        <p:cTn id="13" dur="1000"/>
                                        <p:tgtEl>
                                          <p:spTgt spid="9"/>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heel(1)">
                                      <p:cBhvr>
                                        <p:cTn id="16" dur="1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par>
                                <p:cTn id="22" presetID="22" presetClass="entr" presetSubtype="8"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750"/>
                                        <p:tgtEl>
                                          <p:spTgt spid="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75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wipe(left)">
                                      <p:cBhvr>
                                        <p:cTn id="36" dur="500"/>
                                        <p:tgtEl>
                                          <p:spTgt spid="21"/>
                                        </p:tgtEl>
                                      </p:cBhvr>
                                    </p:animEffect>
                                  </p:childTnLst>
                                </p:cTn>
                              </p:par>
                              <p:par>
                                <p:cTn id="37" presetID="22" presetClass="entr" presetSubtype="8"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left)">
                                      <p:cBhvr>
                                        <p:cTn id="39" dur="500"/>
                                        <p:tgtEl>
                                          <p:spTgt spid="22"/>
                                        </p:tgtEl>
                                      </p:cBhvr>
                                    </p:animEffect>
                                  </p:childTnLst>
                                </p:cTn>
                              </p:par>
                              <p:par>
                                <p:cTn id="40" presetID="22" presetClass="entr" presetSubtype="8"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500"/>
                                        <p:tgtEl>
                                          <p:spTgt spid="27"/>
                                        </p:tgtEl>
                                      </p:cBhvr>
                                    </p:animEffect>
                                  </p:childTnLst>
                                </p:cTn>
                              </p:par>
                            </p:childTnLst>
                          </p:cTn>
                        </p:par>
                        <p:par>
                          <p:cTn id="43" fill="hold">
                            <p:stCondLst>
                              <p:cond delay="500"/>
                            </p:stCondLst>
                            <p:childTnLst>
                              <p:par>
                                <p:cTn id="44" presetID="22" presetClass="entr" presetSubtype="8"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wipe(left)">
                                      <p:cBhvr>
                                        <p:cTn id="46" dur="750"/>
                                        <p:tgtEl>
                                          <p:spTgt spid="10"/>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left)">
                                      <p:cBhvr>
                                        <p:cTn id="49" dur="750"/>
                                        <p:tgtEl>
                                          <p:spTgt spid="11"/>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wipe(left)">
                                      <p:cBhvr>
                                        <p:cTn id="52" dur="75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wipe(left)">
                                      <p:cBhvr>
                                        <p:cTn id="57" dur="500"/>
                                        <p:tgtEl>
                                          <p:spTgt spid="23"/>
                                        </p:tgtEl>
                                      </p:cBhvr>
                                    </p:animEffect>
                                  </p:childTnLst>
                                </p:cTn>
                              </p:par>
                              <p:par>
                                <p:cTn id="58" presetID="22" presetClass="entr" presetSubtype="8"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wipe(left)">
                                      <p:cBhvr>
                                        <p:cTn id="60" dur="500"/>
                                        <p:tgtEl>
                                          <p:spTgt spid="24"/>
                                        </p:tgtEl>
                                      </p:cBhvr>
                                    </p:animEffect>
                                  </p:childTnLst>
                                </p:cTn>
                              </p:par>
                            </p:childTnLst>
                          </p:cTn>
                        </p:par>
                        <p:par>
                          <p:cTn id="61" fill="hold">
                            <p:stCondLst>
                              <p:cond delay="500"/>
                            </p:stCondLst>
                            <p:childTnLst>
                              <p:par>
                                <p:cTn id="62" presetID="22" presetClass="entr" presetSubtype="8" fill="hold" grpId="0" nodeType="after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wipe(left)">
                                      <p:cBhvr>
                                        <p:cTn id="64" dur="750"/>
                                        <p:tgtEl>
                                          <p:spTgt spid="14"/>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wipe(left)">
                                      <p:cBhvr>
                                        <p:cTn id="67" dur="750"/>
                                        <p:tgtEl>
                                          <p:spTgt spid="1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194"/>
                                        </p:tgtEl>
                                        <p:attrNameLst>
                                          <p:attrName>style.visibility</p:attrName>
                                        </p:attrNameLst>
                                      </p:cBhvr>
                                      <p:to>
                                        <p:strVal val="visible"/>
                                      </p:to>
                                    </p:set>
                                    <p:animEffect transition="in" filter="wipe(left)">
                                      <p:cBhvr>
                                        <p:cTn id="72" dur="500"/>
                                        <p:tgtEl>
                                          <p:spTgt spid="194"/>
                                        </p:tgtEl>
                                      </p:cBhvr>
                                    </p:animEffect>
                                  </p:childTnLst>
                                </p:cTn>
                              </p:par>
                              <p:par>
                                <p:cTn id="73" presetID="22" presetClass="entr" presetSubtype="8" fill="hold" nodeType="withEffect">
                                  <p:stCondLst>
                                    <p:cond delay="0"/>
                                  </p:stCondLst>
                                  <p:childTnLst>
                                    <p:set>
                                      <p:cBhvr>
                                        <p:cTn id="74" dur="1" fill="hold">
                                          <p:stCondLst>
                                            <p:cond delay="0"/>
                                          </p:stCondLst>
                                        </p:cTn>
                                        <p:tgtEl>
                                          <p:spTgt spid="195"/>
                                        </p:tgtEl>
                                        <p:attrNameLst>
                                          <p:attrName>style.visibility</p:attrName>
                                        </p:attrNameLst>
                                      </p:cBhvr>
                                      <p:to>
                                        <p:strVal val="visible"/>
                                      </p:to>
                                    </p:set>
                                    <p:animEffect transition="in" filter="wipe(left)">
                                      <p:cBhvr>
                                        <p:cTn id="75" dur="500"/>
                                        <p:tgtEl>
                                          <p:spTgt spid="195"/>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92"/>
                                        </p:tgtEl>
                                        <p:attrNameLst>
                                          <p:attrName>style.visibility</p:attrName>
                                        </p:attrNameLst>
                                      </p:cBhvr>
                                      <p:to>
                                        <p:strVal val="visible"/>
                                      </p:to>
                                    </p:set>
                                    <p:animEffect transition="in" filter="wipe(left)">
                                      <p:cBhvr>
                                        <p:cTn id="79" dur="750"/>
                                        <p:tgtEl>
                                          <p:spTgt spid="192"/>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193"/>
                                        </p:tgtEl>
                                        <p:attrNameLst>
                                          <p:attrName>style.visibility</p:attrName>
                                        </p:attrNameLst>
                                      </p:cBhvr>
                                      <p:to>
                                        <p:strVal val="visible"/>
                                      </p:to>
                                    </p:set>
                                    <p:animEffect transition="in" filter="wipe(left)">
                                      <p:cBhvr>
                                        <p:cTn id="82" dur="75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31" grpId="0" animBg="1"/>
      <p:bldP spid="192" grpId="0" animBg="1"/>
      <p:bldP spid="19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DDE288-1FD9-F81B-B267-4DAD043530E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626ADA8-0E53-0791-FE7A-FBFED7497D29}"/>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3905C776-B34C-1768-CDA8-5D5CEC65B158}"/>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EA392C41-B9DC-4639-6EE3-D39B9E867D40}"/>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CHỨC NĂNG CHÍNH CỦA HỆ THỐNG</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5477C25C-098F-DF3D-E8E8-28B10FBFA8C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3084" name="Picture 12" descr="Common IoT Deployment Challenges and How to Overcome Them | by Asian  Digital Hub | Tech Vibes | Oct, 2024 | Medium">
            <a:extLst>
              <a:ext uri="{FF2B5EF4-FFF2-40B4-BE49-F238E27FC236}">
                <a16:creationId xmlns:a16="http://schemas.microsoft.com/office/drawing/2014/main" id="{8DC7D231-ADA6-03AF-BB81-8E5F46DD86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82400" y="5416226"/>
            <a:ext cx="6553200" cy="3543681"/>
          </a:xfrm>
          <a:prstGeom prst="rect">
            <a:avLst/>
          </a:prstGeom>
          <a:noFill/>
          <a:extLst>
            <a:ext uri="{909E8E84-426E-40DD-AFC4-6F175D3DCCD1}">
              <a14:hiddenFill xmlns:a14="http://schemas.microsoft.com/office/drawing/2010/main">
                <a:solidFill>
                  <a:srgbClr val="FFFFFF"/>
                </a:solidFill>
              </a14:hiddenFill>
            </a:ext>
          </a:extLst>
        </p:spPr>
      </p:pic>
      <p:sp>
        <p:nvSpPr>
          <p:cNvPr id="20" name="Arrow: Right 19">
            <a:extLst>
              <a:ext uri="{FF2B5EF4-FFF2-40B4-BE49-F238E27FC236}">
                <a16:creationId xmlns:a16="http://schemas.microsoft.com/office/drawing/2014/main" id="{58CC0B59-37B3-550D-DA57-23FB19F0366D}"/>
              </a:ext>
            </a:extLst>
          </p:cNvPr>
          <p:cNvSpPr/>
          <p:nvPr/>
        </p:nvSpPr>
        <p:spPr>
          <a:xfrm flipV="1">
            <a:off x="4506402" y="3710935"/>
            <a:ext cx="1402080" cy="32814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686FB59D-B9D9-F05A-FAC3-788E15908C4E}"/>
              </a:ext>
            </a:extLst>
          </p:cNvPr>
          <p:cNvSpPr/>
          <p:nvPr/>
        </p:nvSpPr>
        <p:spPr>
          <a:xfrm flipV="1">
            <a:off x="9261282" y="3710933"/>
            <a:ext cx="1569720" cy="32814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76ED563C-19F3-AE7A-516B-D6046937CC4C}"/>
              </a:ext>
            </a:extLst>
          </p:cNvPr>
          <p:cNvSpPr/>
          <p:nvPr/>
        </p:nvSpPr>
        <p:spPr>
          <a:xfrm rot="7816727" flipV="1">
            <a:off x="9812300" y="5308624"/>
            <a:ext cx="1537155" cy="32814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79EFF935-B6EB-05EC-CCD8-64F85F998C93}"/>
              </a:ext>
            </a:extLst>
          </p:cNvPr>
          <p:cNvSpPr/>
          <p:nvPr/>
        </p:nvSpPr>
        <p:spPr>
          <a:xfrm rot="10800000" flipV="1">
            <a:off x="5364558" y="6950722"/>
            <a:ext cx="1811941" cy="32814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D13F3CC-B264-4AA3-7B31-9CD44A6031DF}"/>
              </a:ext>
            </a:extLst>
          </p:cNvPr>
          <p:cNvSpPr/>
          <p:nvPr/>
        </p:nvSpPr>
        <p:spPr>
          <a:xfrm>
            <a:off x="1153602" y="2866756"/>
            <a:ext cx="3352800" cy="20824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err="1"/>
              <a:t>Tạo</a:t>
            </a:r>
            <a:r>
              <a:rPr lang="en-US" sz="2800" dirty="0"/>
              <a:t> </a:t>
            </a:r>
            <a:r>
              <a:rPr lang="en-US" sz="2800" dirty="0" err="1"/>
              <a:t>mã</a:t>
            </a:r>
            <a:r>
              <a:rPr lang="en-US" sz="2800" dirty="0"/>
              <a:t> QR </a:t>
            </a:r>
            <a:r>
              <a:rPr lang="en-US" sz="2800" dirty="0" err="1"/>
              <a:t>cho</a:t>
            </a:r>
            <a:r>
              <a:rPr lang="en-US" sz="2800" dirty="0"/>
              <a:t> </a:t>
            </a:r>
            <a:r>
              <a:rPr lang="en-US" sz="2800" dirty="0" err="1"/>
              <a:t>từng</a:t>
            </a:r>
            <a:r>
              <a:rPr lang="en-US" sz="2800" dirty="0"/>
              <a:t> </a:t>
            </a:r>
            <a:r>
              <a:rPr lang="en-US" sz="2800" dirty="0" err="1"/>
              <a:t>sinh</a:t>
            </a:r>
            <a:r>
              <a:rPr lang="en-US" sz="2800" dirty="0"/>
              <a:t> </a:t>
            </a:r>
            <a:r>
              <a:rPr lang="en-US" sz="2800" dirty="0" err="1"/>
              <a:t>viên</a:t>
            </a:r>
            <a:r>
              <a:rPr lang="en-US" sz="2800" dirty="0"/>
              <a:t> </a:t>
            </a:r>
            <a:r>
              <a:rPr lang="en-US" sz="2800" dirty="0" err="1"/>
              <a:t>lấy</a:t>
            </a:r>
            <a:r>
              <a:rPr lang="en-US" sz="2800" dirty="0"/>
              <a:t> </a:t>
            </a:r>
            <a:r>
              <a:rPr lang="en-US" sz="2800" dirty="0" err="1"/>
              <a:t>dữ</a:t>
            </a:r>
            <a:r>
              <a:rPr lang="en-US" sz="2800" dirty="0"/>
              <a:t> </a:t>
            </a:r>
            <a:r>
              <a:rPr lang="en-US" sz="2800" dirty="0" err="1"/>
              <a:t>liệu</a:t>
            </a:r>
            <a:r>
              <a:rPr lang="en-US" sz="2800" dirty="0"/>
              <a:t> </a:t>
            </a:r>
            <a:r>
              <a:rPr lang="en-US" sz="2800" dirty="0" err="1"/>
              <a:t>từ</a:t>
            </a:r>
            <a:r>
              <a:rPr lang="en-US" sz="2800" dirty="0"/>
              <a:t> Database</a:t>
            </a:r>
          </a:p>
        </p:txBody>
      </p:sp>
      <p:sp>
        <p:nvSpPr>
          <p:cNvPr id="6" name="Rectangle: Rounded Corners 5">
            <a:extLst>
              <a:ext uri="{FF2B5EF4-FFF2-40B4-BE49-F238E27FC236}">
                <a16:creationId xmlns:a16="http://schemas.microsoft.com/office/drawing/2014/main" id="{ECA81DE0-88ED-EF40-27C1-F8693DA5B47E}"/>
              </a:ext>
            </a:extLst>
          </p:cNvPr>
          <p:cNvSpPr/>
          <p:nvPr/>
        </p:nvSpPr>
        <p:spPr>
          <a:xfrm>
            <a:off x="5908482" y="2701072"/>
            <a:ext cx="3352800" cy="2347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err="1"/>
              <a:t>Điểm</a:t>
            </a:r>
            <a:r>
              <a:rPr lang="en-US" sz="2800" dirty="0"/>
              <a:t> </a:t>
            </a:r>
            <a:r>
              <a:rPr lang="en-US" sz="2800" dirty="0" err="1"/>
              <a:t>danh</a:t>
            </a:r>
            <a:r>
              <a:rPr lang="en-US" sz="2800" dirty="0"/>
              <a:t> qua </a:t>
            </a:r>
            <a:r>
              <a:rPr lang="en-US" sz="2800" dirty="0" err="1"/>
              <a:t>mã</a:t>
            </a:r>
            <a:r>
              <a:rPr lang="en-US" sz="2800" dirty="0"/>
              <a:t> QR </a:t>
            </a:r>
            <a:r>
              <a:rPr lang="en-US" sz="2800" dirty="0" err="1"/>
              <a:t>được</a:t>
            </a:r>
            <a:r>
              <a:rPr lang="en-US" sz="2800" dirty="0"/>
              <a:t> </a:t>
            </a:r>
            <a:r>
              <a:rPr lang="en-US" sz="2800" dirty="0" err="1"/>
              <a:t>gửi</a:t>
            </a:r>
            <a:r>
              <a:rPr lang="en-US" sz="2800" dirty="0"/>
              <a:t> qua email – </a:t>
            </a:r>
            <a:r>
              <a:rPr lang="en-US" sz="2800" dirty="0" err="1"/>
              <a:t>Phải</a:t>
            </a:r>
            <a:r>
              <a:rPr lang="en-US" sz="2800" dirty="0"/>
              <a:t> </a:t>
            </a:r>
            <a:r>
              <a:rPr lang="en-US" sz="2800" dirty="0" err="1"/>
              <a:t>dùng</a:t>
            </a:r>
            <a:r>
              <a:rPr lang="en-US" sz="2800" dirty="0"/>
              <a:t> </a:t>
            </a:r>
            <a:r>
              <a:rPr lang="en-US" sz="2800" dirty="0" err="1"/>
              <a:t>địa</a:t>
            </a:r>
            <a:r>
              <a:rPr lang="en-US" sz="2800" dirty="0"/>
              <a:t> </a:t>
            </a:r>
            <a:r>
              <a:rPr lang="en-US" sz="2800" dirty="0" err="1"/>
              <a:t>chỉ</a:t>
            </a:r>
            <a:r>
              <a:rPr lang="en-US" sz="2800" dirty="0"/>
              <a:t> </a:t>
            </a:r>
            <a:r>
              <a:rPr lang="en-US" sz="2800" dirty="0" err="1"/>
              <a:t>mạng</a:t>
            </a:r>
            <a:r>
              <a:rPr lang="en-US" sz="2800" dirty="0"/>
              <a:t> </a:t>
            </a:r>
            <a:r>
              <a:rPr lang="en-US" sz="2800" dirty="0" err="1"/>
              <a:t>yêu</a:t>
            </a:r>
            <a:r>
              <a:rPr lang="en-US" sz="2800" dirty="0"/>
              <a:t> </a:t>
            </a:r>
            <a:r>
              <a:rPr lang="vi-VN" sz="2800" dirty="0"/>
              <a:t>cầu</a:t>
            </a:r>
            <a:r>
              <a:rPr lang="en-US" sz="2800" dirty="0"/>
              <a:t> </a:t>
            </a:r>
          </a:p>
        </p:txBody>
      </p:sp>
      <p:sp>
        <p:nvSpPr>
          <p:cNvPr id="7" name="Rectangle: Rounded Corners 6">
            <a:extLst>
              <a:ext uri="{FF2B5EF4-FFF2-40B4-BE49-F238E27FC236}">
                <a16:creationId xmlns:a16="http://schemas.microsoft.com/office/drawing/2014/main" id="{A20BA63D-9FA5-B814-0212-78FFB0463FD9}"/>
              </a:ext>
            </a:extLst>
          </p:cNvPr>
          <p:cNvSpPr/>
          <p:nvPr/>
        </p:nvSpPr>
        <p:spPr>
          <a:xfrm>
            <a:off x="10831002" y="2833778"/>
            <a:ext cx="3352800" cy="20824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err="1"/>
              <a:t>Lưu</a:t>
            </a:r>
            <a:r>
              <a:rPr lang="en-US" sz="2800" dirty="0"/>
              <a:t> </a:t>
            </a:r>
            <a:r>
              <a:rPr lang="vi-VN" sz="2800" dirty="0"/>
              <a:t>trữ và thống kê</a:t>
            </a:r>
            <a:r>
              <a:rPr lang="en-US" sz="2800" dirty="0"/>
              <a:t> </a:t>
            </a:r>
            <a:r>
              <a:rPr lang="en-US" sz="2800" dirty="0" err="1"/>
              <a:t>được</a:t>
            </a:r>
            <a:r>
              <a:rPr lang="en-US" sz="2800" dirty="0"/>
              <a:t> </a:t>
            </a:r>
            <a:r>
              <a:rPr lang="en-US" sz="2800" dirty="0" err="1"/>
              <a:t>số</a:t>
            </a:r>
            <a:r>
              <a:rPr lang="en-US" sz="2800" dirty="0"/>
              <a:t> </a:t>
            </a:r>
            <a:r>
              <a:rPr lang="en-US" sz="2800" dirty="0" err="1"/>
              <a:t>sinh</a:t>
            </a:r>
            <a:r>
              <a:rPr lang="en-US" sz="2800" dirty="0"/>
              <a:t> </a:t>
            </a:r>
            <a:r>
              <a:rPr lang="en-US" sz="2800" dirty="0" err="1"/>
              <a:t>viên</a:t>
            </a:r>
            <a:r>
              <a:rPr lang="en-US" sz="2800" dirty="0"/>
              <a:t> </a:t>
            </a:r>
            <a:r>
              <a:rPr lang="en-US" sz="2800" dirty="0" err="1"/>
              <a:t>có</a:t>
            </a:r>
            <a:r>
              <a:rPr lang="en-US" sz="2800" dirty="0"/>
              <a:t> </a:t>
            </a:r>
            <a:r>
              <a:rPr lang="en-US" sz="2800" dirty="0" err="1"/>
              <a:t>mặt</a:t>
            </a:r>
            <a:r>
              <a:rPr lang="en-US" sz="2800" dirty="0"/>
              <a:t> </a:t>
            </a:r>
            <a:r>
              <a:rPr lang="en-US" sz="2800" dirty="0" err="1"/>
              <a:t>và</a:t>
            </a:r>
            <a:r>
              <a:rPr lang="en-US" sz="2800" dirty="0"/>
              <a:t> </a:t>
            </a:r>
            <a:r>
              <a:rPr lang="en-US" sz="2800" dirty="0" err="1"/>
              <a:t>vắng</a:t>
            </a:r>
            <a:r>
              <a:rPr lang="en-US" sz="2800" dirty="0"/>
              <a:t> </a:t>
            </a:r>
            <a:r>
              <a:rPr lang="en-US" sz="2800" dirty="0" err="1"/>
              <a:t>mặt</a:t>
            </a:r>
            <a:endParaRPr lang="en-US" sz="2800" dirty="0"/>
          </a:p>
        </p:txBody>
      </p:sp>
      <p:sp>
        <p:nvSpPr>
          <p:cNvPr id="8" name="Rectangle: Rounded Corners 7">
            <a:extLst>
              <a:ext uri="{FF2B5EF4-FFF2-40B4-BE49-F238E27FC236}">
                <a16:creationId xmlns:a16="http://schemas.microsoft.com/office/drawing/2014/main" id="{CCD22728-C597-B4AA-E3A0-FA4EBB182E6E}"/>
              </a:ext>
            </a:extLst>
          </p:cNvPr>
          <p:cNvSpPr/>
          <p:nvPr/>
        </p:nvSpPr>
        <p:spPr>
          <a:xfrm>
            <a:off x="7162800" y="6140113"/>
            <a:ext cx="3352800" cy="20824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err="1"/>
              <a:t>Tìm</a:t>
            </a:r>
            <a:r>
              <a:rPr lang="en-US" sz="2800" dirty="0"/>
              <a:t> </a:t>
            </a:r>
            <a:r>
              <a:rPr lang="en-US" sz="2800" dirty="0" err="1"/>
              <a:t>kiếm</a:t>
            </a:r>
            <a:r>
              <a:rPr lang="en-US" sz="2800" dirty="0"/>
              <a:t> </a:t>
            </a:r>
            <a:r>
              <a:rPr lang="en-US" sz="2800" dirty="0" err="1"/>
              <a:t>theo</a:t>
            </a:r>
            <a:r>
              <a:rPr lang="en-US" sz="2800" dirty="0"/>
              <a:t> </a:t>
            </a:r>
            <a:r>
              <a:rPr lang="en-US" sz="2800" dirty="0" err="1"/>
              <a:t>ngày</a:t>
            </a:r>
            <a:r>
              <a:rPr lang="en-US" sz="2800" dirty="0"/>
              <a:t>, </a:t>
            </a:r>
            <a:r>
              <a:rPr lang="en-US" sz="2800" dirty="0" err="1"/>
              <a:t>chế</a:t>
            </a:r>
            <a:r>
              <a:rPr lang="en-US" sz="2800" dirty="0"/>
              <a:t> </a:t>
            </a:r>
            <a:r>
              <a:rPr lang="en-US" sz="2800" dirty="0" err="1"/>
              <a:t>độ</a:t>
            </a:r>
            <a:r>
              <a:rPr lang="en-US" sz="2800" dirty="0"/>
              <a:t> (</a:t>
            </a:r>
            <a:r>
              <a:rPr lang="en-US" sz="2800" dirty="0" err="1"/>
              <a:t>vắng</a:t>
            </a:r>
            <a:r>
              <a:rPr lang="en-US" sz="2800" dirty="0"/>
              <a:t>, </a:t>
            </a:r>
            <a:r>
              <a:rPr lang="en-US" sz="2800" dirty="0" err="1"/>
              <a:t>đủ</a:t>
            </a:r>
            <a:r>
              <a:rPr lang="en-US" sz="2800" dirty="0"/>
              <a:t>, </a:t>
            </a:r>
            <a:r>
              <a:rPr lang="en-US" sz="2800" dirty="0" err="1"/>
              <a:t>muộn</a:t>
            </a:r>
            <a:r>
              <a:rPr lang="en-US" sz="2800" dirty="0"/>
              <a:t> 1 </a:t>
            </a:r>
            <a:r>
              <a:rPr lang="en-US" sz="2800" dirty="0" err="1"/>
              <a:t>tiết</a:t>
            </a:r>
            <a:r>
              <a:rPr lang="en-US" sz="2800" dirty="0"/>
              <a:t>, 2 </a:t>
            </a:r>
            <a:r>
              <a:rPr lang="en-US" sz="2800" dirty="0" err="1"/>
              <a:t>tiết</a:t>
            </a:r>
            <a:r>
              <a:rPr lang="en-US" sz="2800" dirty="0"/>
              <a:t>)</a:t>
            </a:r>
          </a:p>
        </p:txBody>
      </p:sp>
      <p:sp>
        <p:nvSpPr>
          <p:cNvPr id="9" name="Rectangle: Rounded Corners 8">
            <a:extLst>
              <a:ext uri="{FF2B5EF4-FFF2-40B4-BE49-F238E27FC236}">
                <a16:creationId xmlns:a16="http://schemas.microsoft.com/office/drawing/2014/main" id="{23F9C367-05AE-F93C-F2A7-309226B9BD3F}"/>
              </a:ext>
            </a:extLst>
          </p:cNvPr>
          <p:cNvSpPr/>
          <p:nvPr/>
        </p:nvSpPr>
        <p:spPr>
          <a:xfrm>
            <a:off x="2011758" y="6146837"/>
            <a:ext cx="3352800" cy="20824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err="1"/>
              <a:t>Ngoài</a:t>
            </a:r>
            <a:r>
              <a:rPr lang="en-US" sz="2800" dirty="0"/>
              <a:t> </a:t>
            </a:r>
            <a:r>
              <a:rPr lang="en-US" sz="2800" dirty="0" err="1"/>
              <a:t>ra</a:t>
            </a:r>
            <a:r>
              <a:rPr lang="en-US" sz="2800" dirty="0"/>
              <a:t> </a:t>
            </a:r>
            <a:r>
              <a:rPr lang="en-US" sz="2800" dirty="0" err="1"/>
              <a:t>còn</a:t>
            </a:r>
            <a:r>
              <a:rPr lang="en-US" sz="2800" dirty="0"/>
              <a:t> </a:t>
            </a:r>
            <a:r>
              <a:rPr lang="en-US" sz="2800" dirty="0" err="1"/>
              <a:t>Thêm</a:t>
            </a:r>
            <a:r>
              <a:rPr lang="en-US" sz="2800" dirty="0"/>
              <a:t>, </a:t>
            </a:r>
            <a:r>
              <a:rPr lang="en-US" sz="2800" dirty="0" err="1"/>
              <a:t>sửa</a:t>
            </a:r>
            <a:r>
              <a:rPr lang="en-US" sz="2800" dirty="0"/>
              <a:t>, </a:t>
            </a:r>
            <a:r>
              <a:rPr lang="en-US" sz="2800" dirty="0" err="1"/>
              <a:t>xóa</a:t>
            </a:r>
            <a:r>
              <a:rPr lang="en-US" sz="2800" dirty="0"/>
              <a:t> </a:t>
            </a:r>
            <a:r>
              <a:rPr lang="en-US" sz="2800" dirty="0" err="1"/>
              <a:t>và</a:t>
            </a:r>
            <a:r>
              <a:rPr lang="en-US" sz="2800" dirty="0"/>
              <a:t> </a:t>
            </a:r>
            <a:r>
              <a:rPr lang="en-US" sz="2800" dirty="0" err="1"/>
              <a:t>nhập</a:t>
            </a:r>
            <a:r>
              <a:rPr lang="en-US" sz="2800" dirty="0"/>
              <a:t>, </a:t>
            </a:r>
            <a:r>
              <a:rPr lang="en-US" sz="2800" dirty="0" err="1"/>
              <a:t>xuất</a:t>
            </a:r>
            <a:r>
              <a:rPr lang="en-US" sz="2800" dirty="0"/>
              <a:t> csv  </a:t>
            </a:r>
          </a:p>
        </p:txBody>
      </p:sp>
    </p:spTree>
    <p:extLst>
      <p:ext uri="{BB962C8B-B14F-4D97-AF65-F5344CB8AC3E}">
        <p14:creationId xmlns:p14="http://schemas.microsoft.com/office/powerpoint/2010/main" val="3372250915"/>
      </p:ext>
    </p:extLst>
  </p:cSld>
  <p:clrMapOvr>
    <a:masterClrMapping/>
  </p:clrMapOvr>
  <mc:AlternateContent xmlns:mc="http://schemas.openxmlformats.org/markup-compatibility/2006" xmlns:p15="http://schemas.microsoft.com/office/powerpoint/2012/main">
    <mc:Choice Requires="p15">
      <p:transition spd="slow">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left)">
                                      <p:cBhvr>
                                        <p:cTn id="14" dur="500"/>
                                        <p:tgtEl>
                                          <p:spTgt spid="20"/>
                                        </p:tgtEl>
                                      </p:cBhvr>
                                    </p:animEffect>
                                  </p:childTnLst>
                                </p:cTn>
                              </p:par>
                              <p:par>
                                <p:cTn id="15" presetID="21" presetClass="entr" presetSubtype="1"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7"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anim calcmode="lin" valueType="num">
                                      <p:cBhvr>
                                        <p:cTn id="23" dur="500" fill="hold"/>
                                        <p:tgtEl>
                                          <p:spTgt spid="21"/>
                                        </p:tgtEl>
                                        <p:attrNameLst>
                                          <p:attrName>ppt_x</p:attrName>
                                        </p:attrNameLst>
                                      </p:cBhvr>
                                      <p:tavLst>
                                        <p:tav tm="0">
                                          <p:val>
                                            <p:strVal val="#ppt_x"/>
                                          </p:val>
                                        </p:tav>
                                        <p:tav tm="100000">
                                          <p:val>
                                            <p:strVal val="#ppt_x"/>
                                          </p:val>
                                        </p:tav>
                                      </p:tavLst>
                                    </p:anim>
                                    <p:anim calcmode="lin" valueType="num">
                                      <p:cBhvr>
                                        <p:cTn id="24" dur="500" fill="hold"/>
                                        <p:tgtEl>
                                          <p:spTgt spid="21"/>
                                        </p:tgtEl>
                                        <p:attrNameLst>
                                          <p:attrName>ppt_y</p:attrName>
                                        </p:attrNameLst>
                                      </p:cBhvr>
                                      <p:tavLst>
                                        <p:tav tm="0">
                                          <p:val>
                                            <p:strVal val="#ppt_y-.1"/>
                                          </p:val>
                                        </p:tav>
                                        <p:tav tm="100000">
                                          <p:val>
                                            <p:strVal val="#ppt_y"/>
                                          </p:val>
                                        </p:tav>
                                      </p:tavLst>
                                    </p:anim>
                                  </p:childTnLst>
                                </p:cTn>
                              </p:par>
                              <p:par>
                                <p:cTn id="25" presetID="10"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randombar(horizontal)">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37"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barn(outVertical)">
                                      <p:cBhvr>
                                        <p:cTn id="42" dur="500"/>
                                        <p:tgtEl>
                                          <p:spTgt spid="23"/>
                                        </p:tgtEl>
                                      </p:cBhvr>
                                    </p:animEffect>
                                  </p:childTnLst>
                                </p:cTn>
                              </p:par>
                              <p:par>
                                <p:cTn id="43" presetID="6" presetClass="entr" presetSubtype="16" fill="hold" grpId="0" nodeType="withEffect">
                                  <p:stCondLst>
                                    <p:cond delay="500"/>
                                  </p:stCondLst>
                                  <p:childTnLst>
                                    <p:set>
                                      <p:cBhvr>
                                        <p:cTn id="44" dur="1" fill="hold">
                                          <p:stCondLst>
                                            <p:cond delay="0"/>
                                          </p:stCondLst>
                                        </p:cTn>
                                        <p:tgtEl>
                                          <p:spTgt spid="9"/>
                                        </p:tgtEl>
                                        <p:attrNameLst>
                                          <p:attrName>style.visibility</p:attrName>
                                        </p:attrNameLst>
                                      </p:cBhvr>
                                      <p:to>
                                        <p:strVal val="visible"/>
                                      </p:to>
                                    </p:set>
                                    <p:animEffect transition="in" filter="circle(in)">
                                      <p:cBhvr>
                                        <p:cTn id="4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4" grpId="0" animBg="1"/>
      <p:bldP spid="6" grpId="0" animBg="1"/>
      <p:bldP spid="7" grpId="0" animBg="1"/>
      <p:bldP spid="8" grpId="0" animBg="1"/>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14152</TotalTime>
  <Words>1073</Words>
  <Application>Microsoft Office PowerPoint</Application>
  <PresentationFormat>Custom</PresentationFormat>
  <Paragraphs>113</Paragraphs>
  <Slides>17</Slides>
  <Notes>4</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17</vt:i4>
      </vt:variant>
      <vt:variant>
        <vt:lpstr>Custom Shows</vt:lpstr>
      </vt:variant>
      <vt:variant>
        <vt:i4>1</vt:i4>
      </vt:variant>
    </vt:vector>
  </HeadingPairs>
  <TitlesOfParts>
    <vt:vector size="23" baseType="lpstr">
      <vt:lpstr>Wingdings 2</vt:lpstr>
      <vt:lpstr>Segoe UI</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Tập huấn nhập học 2024</dc:title>
  <dc:creator>Admin</dc:creator>
  <cp:lastModifiedBy>Linh Hoàng Mạnh</cp:lastModifiedBy>
  <cp:revision>120</cp:revision>
  <dcterms:created xsi:type="dcterms:W3CDTF">2006-08-16T00:00:00Z</dcterms:created>
  <dcterms:modified xsi:type="dcterms:W3CDTF">2025-03-15T11:01:47Z</dcterms:modified>
  <dc:identifier>DAGG9A1kugA</dc:identifier>
</cp:coreProperties>
</file>

<file path=docProps/thumbnail.jpeg>
</file>